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343" r:id="rId3"/>
    <p:sldId id="378" r:id="rId4"/>
    <p:sldId id="377" r:id="rId5"/>
    <p:sldId id="331" r:id="rId6"/>
    <p:sldId id="379" r:id="rId7"/>
    <p:sldId id="317" r:id="rId8"/>
    <p:sldId id="319" r:id="rId9"/>
    <p:sldId id="320" r:id="rId10"/>
    <p:sldId id="321" r:id="rId11"/>
    <p:sldId id="322" r:id="rId12"/>
    <p:sldId id="323" r:id="rId13"/>
    <p:sldId id="325" r:id="rId14"/>
    <p:sldId id="393" r:id="rId15"/>
    <p:sldId id="391" r:id="rId16"/>
    <p:sldId id="392" r:id="rId17"/>
    <p:sldId id="367" r:id="rId18"/>
    <p:sldId id="390" r:id="rId19"/>
    <p:sldId id="366" r:id="rId20"/>
    <p:sldId id="326" r:id="rId21"/>
    <p:sldId id="337" r:id="rId22"/>
    <p:sldId id="368" r:id="rId23"/>
    <p:sldId id="382" r:id="rId24"/>
    <p:sldId id="384" r:id="rId25"/>
    <p:sldId id="383" r:id="rId26"/>
    <p:sldId id="385" r:id="rId27"/>
    <p:sldId id="388" r:id="rId28"/>
    <p:sldId id="387" r:id="rId29"/>
    <p:sldId id="389" r:id="rId30"/>
    <p:sldId id="395" r:id="rId31"/>
    <p:sldId id="396" r:id="rId32"/>
    <p:sldId id="328" r:id="rId33"/>
    <p:sldId id="334"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eil, Martine" initials="BM" lastIdx="17" clrIdx="1">
    <p:extLst>
      <p:ext uri="{19B8F6BF-5375-455C-9EA6-DF929625EA0E}">
        <p15:presenceInfo xmlns:p15="http://schemas.microsoft.com/office/powerpoint/2012/main" userId="S-1-5-21-2836628367-1582996139-4062659285-620362" providerId="AD"/>
      </p:ext>
    </p:extLst>
  </p:cmAuthor>
  <p:cmAuthor id="2" name="Spero, Graham GMS [ON]" initials="SGG[" lastIdx="1" clrIdx="2">
    <p:extLst>
      <p:ext uri="{19B8F6BF-5375-455C-9EA6-DF929625EA0E}">
        <p15:presenceInfo xmlns:p15="http://schemas.microsoft.com/office/powerpoint/2012/main" userId="S-1-5-21-2836628367-1582996139-4062659285-578053" providerId="AD"/>
      </p:ext>
    </p:extLst>
  </p:cmAuthor>
  <p:cmAuthor id="3" name="Daname Gogue" initials="DG" lastIdx="5" clrIdx="3">
    <p:extLst>
      <p:ext uri="{19B8F6BF-5375-455C-9EA6-DF929625EA0E}">
        <p15:presenceInfo xmlns:p15="http://schemas.microsoft.com/office/powerpoint/2012/main" userId="S-1-5-21-2836628367-1582996139-4062659285-570619" providerId="AD"/>
      </p:ext>
    </p:extLst>
  </p:cmAuthor>
  <p:cmAuthor id="4" name="Lefebvre, Anne-Marie A [ON]" initials="LAA[" lastIdx="1" clrIdx="4">
    <p:extLst>
      <p:ext uri="{19B8F6BF-5375-455C-9EA6-DF929625EA0E}">
        <p15:presenceInfo xmlns:p15="http://schemas.microsoft.com/office/powerpoint/2012/main" userId="S-1-5-21-2836628367-1582996139-4062659285-509330" providerId="AD"/>
      </p:ext>
    </p:extLst>
  </p:cmAuthor>
  <p:cmAuthor id="5" name="Joseph, Collinda C [ON]" initials="JCC[" lastIdx="1" clrIdx="5">
    <p:extLst>
      <p:ext uri="{19B8F6BF-5375-455C-9EA6-DF929625EA0E}">
        <p15:presenceInfo xmlns:p15="http://schemas.microsoft.com/office/powerpoint/2012/main" userId="S-1-5-21-2836628367-1582996139-4062659285-71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D98"/>
    <a:srgbClr val="E7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0349" autoAdjust="0"/>
  </p:normalViewPr>
  <p:slideViewPr>
    <p:cSldViewPr snapToGrid="0">
      <p:cViewPr varScale="1">
        <p:scale>
          <a:sx n="28" d="100"/>
          <a:sy n="28" d="100"/>
        </p:scale>
        <p:origin x="660" y="30"/>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5" d="100"/>
          <a:sy n="95" d="100"/>
        </p:scale>
        <p:origin x="366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1365F-AD71-4A07-93A3-DF432087BD0B}" type="datetimeFigureOut">
              <a:rPr lang="en-CA" smtClean="0"/>
              <a:t>2021-05-27</a:t>
            </a:fld>
            <a:endParaRPr lang="en-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219C0-6A19-4743-A96E-CA717163C4B4}" type="slidenum">
              <a:rPr lang="en-CA" smtClean="0"/>
              <a:t>‹#›</a:t>
            </a:fld>
            <a:endParaRPr lang="en-CA"/>
          </a:p>
        </p:txBody>
      </p:sp>
    </p:spTree>
    <p:extLst>
      <p:ext uri="{BB962C8B-B14F-4D97-AF65-F5344CB8AC3E}">
        <p14:creationId xmlns:p14="http://schemas.microsoft.com/office/powerpoint/2010/main" val="278159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A254C-A0C5-F34A-9E01-4F7088260E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947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13</a:t>
            </a:fld>
            <a:endParaRPr lang="en-CA"/>
          </a:p>
        </p:txBody>
      </p:sp>
    </p:spTree>
    <p:extLst>
      <p:ext uri="{BB962C8B-B14F-4D97-AF65-F5344CB8AC3E}">
        <p14:creationId xmlns:p14="http://schemas.microsoft.com/office/powerpoint/2010/main" val="1860369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15</a:t>
            </a:fld>
            <a:endParaRPr lang="en-CA"/>
          </a:p>
        </p:txBody>
      </p:sp>
    </p:spTree>
    <p:extLst>
      <p:ext uri="{BB962C8B-B14F-4D97-AF65-F5344CB8AC3E}">
        <p14:creationId xmlns:p14="http://schemas.microsoft.com/office/powerpoint/2010/main" val="1651260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16</a:t>
            </a:fld>
            <a:endParaRPr lang="en-CA"/>
          </a:p>
        </p:txBody>
      </p:sp>
    </p:spTree>
    <p:extLst>
      <p:ext uri="{BB962C8B-B14F-4D97-AF65-F5344CB8AC3E}">
        <p14:creationId xmlns:p14="http://schemas.microsoft.com/office/powerpoint/2010/main" val="264057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17</a:t>
            </a:fld>
            <a:endParaRPr lang="en-CA"/>
          </a:p>
        </p:txBody>
      </p:sp>
    </p:spTree>
    <p:extLst>
      <p:ext uri="{BB962C8B-B14F-4D97-AF65-F5344CB8AC3E}">
        <p14:creationId xmlns:p14="http://schemas.microsoft.com/office/powerpoint/2010/main" val="3799147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18</a:t>
            </a:fld>
            <a:endParaRPr lang="en-CA"/>
          </a:p>
        </p:txBody>
      </p:sp>
    </p:spTree>
    <p:extLst>
      <p:ext uri="{BB962C8B-B14F-4D97-AF65-F5344CB8AC3E}">
        <p14:creationId xmlns:p14="http://schemas.microsoft.com/office/powerpoint/2010/main" val="1084024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La couleur rouge</a:t>
            </a:r>
            <a:r>
              <a:rPr lang="fr-CA" baseline="0"/>
              <a:t> indique du nouveau texte qui doit être traduit</a:t>
            </a:r>
          </a:p>
        </p:txBody>
      </p:sp>
      <p:sp>
        <p:nvSpPr>
          <p:cNvPr id="4" name="Slide Number Placeholder 3"/>
          <p:cNvSpPr>
            <a:spLocks noGrp="1"/>
          </p:cNvSpPr>
          <p:nvPr>
            <p:ph type="sldNum" sz="quarter" idx="10"/>
          </p:nvPr>
        </p:nvSpPr>
        <p:spPr/>
        <p:txBody>
          <a:bodyPr/>
          <a:lstStyle/>
          <a:p>
            <a:fld id="{AB0219C0-6A19-4743-A96E-CA717163C4B4}" type="slidenum">
              <a:rPr lang="en-CA" smtClean="0"/>
              <a:t>19</a:t>
            </a:fld>
            <a:endParaRPr lang="en-CA"/>
          </a:p>
        </p:txBody>
      </p:sp>
    </p:spTree>
    <p:extLst>
      <p:ext uri="{BB962C8B-B14F-4D97-AF65-F5344CB8AC3E}">
        <p14:creationId xmlns:p14="http://schemas.microsoft.com/office/powerpoint/2010/main" val="3594146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baseline="0" dirty="0"/>
          </a:p>
          <a:p>
            <a:pPr marL="171450" indent="-171450">
              <a:buFontTx/>
              <a:buChar char="-"/>
            </a:pPr>
            <a:endParaRPr lang="en-CA" baseline="0" dirty="0"/>
          </a:p>
          <a:p>
            <a:pPr marL="0" indent="0">
              <a:buFontTx/>
              <a:buNone/>
            </a:pPr>
            <a:endParaRPr lang="en-CA" baseline="0" dirty="0"/>
          </a:p>
        </p:txBody>
      </p:sp>
      <p:sp>
        <p:nvSpPr>
          <p:cNvPr id="4" name="Slide Number Placeholder 3"/>
          <p:cNvSpPr>
            <a:spLocks noGrp="1"/>
          </p:cNvSpPr>
          <p:nvPr>
            <p:ph type="sldNum" sz="quarter" idx="10"/>
          </p:nvPr>
        </p:nvSpPr>
        <p:spPr/>
        <p:txBody>
          <a:bodyPr/>
          <a:lstStyle/>
          <a:p>
            <a:fld id="{AB0219C0-6A19-4743-A96E-CA717163C4B4}" type="slidenum">
              <a:rPr lang="en-CA" smtClean="0"/>
              <a:t>20</a:t>
            </a:fld>
            <a:endParaRPr lang="en-CA"/>
          </a:p>
        </p:txBody>
      </p:sp>
    </p:spTree>
    <p:extLst>
      <p:ext uri="{BB962C8B-B14F-4D97-AF65-F5344CB8AC3E}">
        <p14:creationId xmlns:p14="http://schemas.microsoft.com/office/powerpoint/2010/main" val="2637025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baseline="0" dirty="0"/>
          </a:p>
          <a:p>
            <a:pPr marL="0" indent="0">
              <a:buFontTx/>
              <a:buNone/>
            </a:pPr>
            <a:endParaRPr lang="en-CA" baseline="0" dirty="0"/>
          </a:p>
        </p:txBody>
      </p:sp>
      <p:sp>
        <p:nvSpPr>
          <p:cNvPr id="4" name="Slide Number Placeholder 3"/>
          <p:cNvSpPr>
            <a:spLocks noGrp="1"/>
          </p:cNvSpPr>
          <p:nvPr>
            <p:ph type="sldNum" sz="quarter" idx="10"/>
          </p:nvPr>
        </p:nvSpPr>
        <p:spPr/>
        <p:txBody>
          <a:bodyPr/>
          <a:lstStyle/>
          <a:p>
            <a:fld id="{AB0219C0-6A19-4743-A96E-CA717163C4B4}" type="slidenum">
              <a:rPr lang="en-CA" smtClean="0"/>
              <a:t>21</a:t>
            </a:fld>
            <a:endParaRPr lang="en-CA"/>
          </a:p>
        </p:txBody>
      </p:sp>
    </p:spTree>
    <p:extLst>
      <p:ext uri="{BB962C8B-B14F-4D97-AF65-F5344CB8AC3E}">
        <p14:creationId xmlns:p14="http://schemas.microsoft.com/office/powerpoint/2010/main" val="3337988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baseline="0" dirty="0"/>
          </a:p>
        </p:txBody>
      </p:sp>
      <p:sp>
        <p:nvSpPr>
          <p:cNvPr id="4" name="Slide Number Placeholder 3"/>
          <p:cNvSpPr>
            <a:spLocks noGrp="1"/>
          </p:cNvSpPr>
          <p:nvPr>
            <p:ph type="sldNum" sz="quarter" idx="10"/>
          </p:nvPr>
        </p:nvSpPr>
        <p:spPr/>
        <p:txBody>
          <a:bodyPr/>
          <a:lstStyle/>
          <a:p>
            <a:fld id="{AB0219C0-6A19-4743-A96E-CA717163C4B4}" type="slidenum">
              <a:rPr lang="en-CA" smtClean="0"/>
              <a:t>22</a:t>
            </a:fld>
            <a:endParaRPr lang="en-CA"/>
          </a:p>
        </p:txBody>
      </p:sp>
    </p:spTree>
    <p:extLst>
      <p:ext uri="{BB962C8B-B14F-4D97-AF65-F5344CB8AC3E}">
        <p14:creationId xmlns:p14="http://schemas.microsoft.com/office/powerpoint/2010/main" val="1876197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baseline="0" dirty="0"/>
          </a:p>
        </p:txBody>
      </p:sp>
      <p:sp>
        <p:nvSpPr>
          <p:cNvPr id="4" name="Slide Number Placeholder 3"/>
          <p:cNvSpPr>
            <a:spLocks noGrp="1"/>
          </p:cNvSpPr>
          <p:nvPr>
            <p:ph type="sldNum" sz="quarter" idx="10"/>
          </p:nvPr>
        </p:nvSpPr>
        <p:spPr/>
        <p:txBody>
          <a:bodyPr/>
          <a:lstStyle/>
          <a:p>
            <a:fld id="{AB0219C0-6A19-4743-A96E-CA717163C4B4}" type="slidenum">
              <a:rPr lang="en-CA" smtClean="0"/>
              <a:t>23</a:t>
            </a:fld>
            <a:endParaRPr lang="en-CA"/>
          </a:p>
        </p:txBody>
      </p:sp>
    </p:spTree>
    <p:extLst>
      <p:ext uri="{BB962C8B-B14F-4D97-AF65-F5344CB8AC3E}">
        <p14:creationId xmlns:p14="http://schemas.microsoft.com/office/powerpoint/2010/main" val="276415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2</a:t>
            </a:fld>
            <a:endParaRPr lang="en-CA"/>
          </a:p>
        </p:txBody>
      </p:sp>
    </p:spTree>
    <p:extLst>
      <p:ext uri="{BB962C8B-B14F-4D97-AF65-F5344CB8AC3E}">
        <p14:creationId xmlns:p14="http://schemas.microsoft.com/office/powerpoint/2010/main" val="1260739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24</a:t>
            </a:fld>
            <a:endParaRPr lang="en-CA"/>
          </a:p>
        </p:txBody>
      </p:sp>
    </p:spTree>
    <p:extLst>
      <p:ext uri="{BB962C8B-B14F-4D97-AF65-F5344CB8AC3E}">
        <p14:creationId xmlns:p14="http://schemas.microsoft.com/office/powerpoint/2010/main" val="4260253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25</a:t>
            </a:fld>
            <a:endParaRPr lang="en-CA"/>
          </a:p>
        </p:txBody>
      </p:sp>
    </p:spTree>
    <p:extLst>
      <p:ext uri="{BB962C8B-B14F-4D97-AF65-F5344CB8AC3E}">
        <p14:creationId xmlns:p14="http://schemas.microsoft.com/office/powerpoint/2010/main" val="1792401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26</a:t>
            </a:fld>
            <a:endParaRPr lang="en-CA"/>
          </a:p>
        </p:txBody>
      </p:sp>
    </p:spTree>
    <p:extLst>
      <p:ext uri="{BB962C8B-B14F-4D97-AF65-F5344CB8AC3E}">
        <p14:creationId xmlns:p14="http://schemas.microsoft.com/office/powerpoint/2010/main" val="2814112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28</a:t>
            </a:fld>
            <a:endParaRPr lang="en-CA"/>
          </a:p>
        </p:txBody>
      </p:sp>
    </p:spTree>
    <p:extLst>
      <p:ext uri="{BB962C8B-B14F-4D97-AF65-F5344CB8AC3E}">
        <p14:creationId xmlns:p14="http://schemas.microsoft.com/office/powerpoint/2010/main" val="854495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29</a:t>
            </a:fld>
            <a:endParaRPr lang="en-CA"/>
          </a:p>
        </p:txBody>
      </p:sp>
    </p:spTree>
    <p:extLst>
      <p:ext uri="{BB962C8B-B14F-4D97-AF65-F5344CB8AC3E}">
        <p14:creationId xmlns:p14="http://schemas.microsoft.com/office/powerpoint/2010/main" val="3424128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30</a:t>
            </a:fld>
            <a:endParaRPr lang="en-CA"/>
          </a:p>
        </p:txBody>
      </p:sp>
    </p:spTree>
    <p:extLst>
      <p:ext uri="{BB962C8B-B14F-4D97-AF65-F5344CB8AC3E}">
        <p14:creationId xmlns:p14="http://schemas.microsoft.com/office/powerpoint/2010/main" val="2243759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32</a:t>
            </a:fld>
            <a:endParaRPr lang="en-CA"/>
          </a:p>
        </p:txBody>
      </p:sp>
    </p:spTree>
    <p:extLst>
      <p:ext uri="{BB962C8B-B14F-4D97-AF65-F5344CB8AC3E}">
        <p14:creationId xmlns:p14="http://schemas.microsoft.com/office/powerpoint/2010/main" val="1103801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B0219C0-6A19-4743-A96E-CA717163C4B4}" type="slidenum">
              <a:rPr lang="en-CA" smtClean="0"/>
              <a:t>33</a:t>
            </a:fld>
            <a:endParaRPr lang="en-CA"/>
          </a:p>
        </p:txBody>
      </p:sp>
    </p:spTree>
    <p:extLst>
      <p:ext uri="{BB962C8B-B14F-4D97-AF65-F5344CB8AC3E}">
        <p14:creationId xmlns:p14="http://schemas.microsoft.com/office/powerpoint/2010/main" val="42368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4</a:t>
            </a:fld>
            <a:endParaRPr lang="en-CA"/>
          </a:p>
        </p:txBody>
      </p:sp>
    </p:spTree>
    <p:extLst>
      <p:ext uri="{BB962C8B-B14F-4D97-AF65-F5344CB8AC3E}">
        <p14:creationId xmlns:p14="http://schemas.microsoft.com/office/powerpoint/2010/main" val="335825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7</a:t>
            </a:fld>
            <a:endParaRPr lang="en-CA"/>
          </a:p>
        </p:txBody>
      </p:sp>
    </p:spTree>
    <p:extLst>
      <p:ext uri="{BB962C8B-B14F-4D97-AF65-F5344CB8AC3E}">
        <p14:creationId xmlns:p14="http://schemas.microsoft.com/office/powerpoint/2010/main" val="75452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Les organisations du secteur public devront intégrer les critères d’accessibilité à leurs processus d’achat et d’acquisition de biens, de services et d’installations.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Public sector organizations will need to include accessibility criteria in their processes for buying and acquiring goods, services and facilities.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8</a:t>
            </a:fld>
            <a:endParaRPr lang="en-CA"/>
          </a:p>
        </p:txBody>
      </p:sp>
    </p:spTree>
    <p:extLst>
      <p:ext uri="{BB962C8B-B14F-4D97-AF65-F5344CB8AC3E}">
        <p14:creationId xmlns:p14="http://schemas.microsoft.com/office/powerpoint/2010/main" val="324174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dirty="0"/>
              <a:t>Être inclusif et accroître la représentation des personnes en situation de handicap sur le marché du travail ainsi que le pouvoir d’achat de ces personnes.</a:t>
            </a:r>
            <a:r>
              <a:rPr lang="fr-CA" sz="1200" baseline="0" dirty="0"/>
              <a:t> </a:t>
            </a:r>
            <a:r>
              <a:rPr lang="fr-CA" sz="1200" dirty="0"/>
              <a:t>Adopter de saines pratiques en matière d’embauche, de maintien en poste, d’intervention d’urgence, de mesure d’adaptation, de gestion du rendement, et du cheminement de carrière. </a:t>
            </a:r>
          </a:p>
          <a:p>
            <a:endParaRPr lang="fr-CA" sz="1200" dirty="0"/>
          </a:p>
          <a:p>
            <a:r>
              <a:rPr lang="en-CA" sz="1200" dirty="0"/>
              <a:t>Be inclusive and increase labour-force participation and purchasing power amongst persons with disabilities.</a:t>
            </a:r>
            <a:r>
              <a:rPr lang="en-CA" sz="1200" baseline="0" dirty="0"/>
              <a:t> </a:t>
            </a:r>
            <a:r>
              <a:rPr lang="en-CA" sz="1200" dirty="0"/>
              <a:t>Recruitment, retention, emergency response, accommodation, performance management and career development practices. </a:t>
            </a:r>
          </a:p>
        </p:txBody>
      </p:sp>
      <p:sp>
        <p:nvSpPr>
          <p:cNvPr id="4" name="Slide Number Placeholder 3"/>
          <p:cNvSpPr>
            <a:spLocks noGrp="1"/>
          </p:cNvSpPr>
          <p:nvPr>
            <p:ph type="sldNum" sz="quarter" idx="10"/>
          </p:nvPr>
        </p:nvSpPr>
        <p:spPr/>
        <p:txBody>
          <a:bodyPr/>
          <a:lstStyle/>
          <a:p>
            <a:fld id="{AB0219C0-6A19-4743-A96E-CA717163C4B4}" type="slidenum">
              <a:rPr lang="en-CA" smtClean="0"/>
              <a:t>9</a:t>
            </a:fld>
            <a:endParaRPr lang="en-CA"/>
          </a:p>
        </p:txBody>
      </p:sp>
    </p:spTree>
    <p:extLst>
      <p:ext uri="{BB962C8B-B14F-4D97-AF65-F5344CB8AC3E}">
        <p14:creationId xmlns:p14="http://schemas.microsoft.com/office/powerpoint/2010/main" val="254783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Transmettre des renseignements clairs, concis et ciblés pour que tous les utilisateurs aient un accès égal à l’information. Le mode de communication peut varier, mais le message doit demeurer le même. </a:t>
            </a:r>
          </a:p>
          <a:p>
            <a:endParaRPr lang="fr-CA" dirty="0"/>
          </a:p>
          <a:p>
            <a:r>
              <a:rPr lang="en-CA" dirty="0"/>
              <a:t>Providing clear and concise information, targeted to a particular audience, is important to ensure that all users have equal access to information. Although the vehicle for this information may change, the message is the same. </a:t>
            </a:r>
            <a:endParaRPr lang="fr-CA" dirty="0"/>
          </a:p>
        </p:txBody>
      </p:sp>
      <p:sp>
        <p:nvSpPr>
          <p:cNvPr id="4" name="Slide Number Placeholder 3"/>
          <p:cNvSpPr>
            <a:spLocks noGrp="1"/>
          </p:cNvSpPr>
          <p:nvPr>
            <p:ph type="sldNum" sz="quarter" idx="10"/>
          </p:nvPr>
        </p:nvSpPr>
        <p:spPr/>
        <p:txBody>
          <a:bodyPr/>
          <a:lstStyle/>
          <a:p>
            <a:fld id="{AB0219C0-6A19-4743-A96E-CA717163C4B4}" type="slidenum">
              <a:rPr lang="en-CA" smtClean="0"/>
              <a:t>10</a:t>
            </a:fld>
            <a:endParaRPr lang="en-CA"/>
          </a:p>
        </p:txBody>
      </p:sp>
    </p:spTree>
    <p:extLst>
      <p:ext uri="{BB962C8B-B14F-4D97-AF65-F5344CB8AC3E}">
        <p14:creationId xmlns:p14="http://schemas.microsoft.com/office/powerpoint/2010/main" val="3754235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Revoir les programmes et services afin d’éliminer les barrières systémiques.</a:t>
            </a:r>
            <a:endParaRPr lang="en-CA" dirty="0"/>
          </a:p>
          <a:p>
            <a:r>
              <a:rPr lang="fr-CA" dirty="0"/>
              <a:t>Offrir au personnel la bonne formation. </a:t>
            </a:r>
          </a:p>
          <a:p>
            <a:endParaRPr lang="fr-CA" dirty="0"/>
          </a:p>
          <a:p>
            <a:r>
              <a:rPr lang="en-CA" dirty="0">
                <a:solidFill>
                  <a:srgbClr val="FF0000"/>
                </a:solidFill>
              </a:rPr>
              <a:t>Re-design programs and services to remove systemic barriers.</a:t>
            </a:r>
          </a:p>
          <a:p>
            <a:r>
              <a:rPr lang="en-CA" dirty="0"/>
              <a:t>Appropriate training of staff. </a:t>
            </a:r>
          </a:p>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11</a:t>
            </a:fld>
            <a:endParaRPr lang="en-CA"/>
          </a:p>
        </p:txBody>
      </p:sp>
    </p:spTree>
    <p:extLst>
      <p:ext uri="{BB962C8B-B14F-4D97-AF65-F5344CB8AC3E}">
        <p14:creationId xmlns:p14="http://schemas.microsoft.com/office/powerpoint/2010/main" val="343101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B0219C0-6A19-4743-A96E-CA717163C4B4}" type="slidenum">
              <a:rPr lang="en-CA" smtClean="0"/>
              <a:t>12</a:t>
            </a:fld>
            <a:endParaRPr lang="en-CA"/>
          </a:p>
        </p:txBody>
      </p:sp>
    </p:spTree>
    <p:extLst>
      <p:ext uri="{BB962C8B-B14F-4D97-AF65-F5344CB8AC3E}">
        <p14:creationId xmlns:p14="http://schemas.microsoft.com/office/powerpoint/2010/main" val="1074312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glish Title Page OPT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D081921-337B-FA4A-8339-7A79AC25A267}"/>
              </a:ext>
              <a:ext uri="{C183D7F6-B498-43B3-948B-1728B52AA6E4}">
                <adec:decorative xmlns="" xmlns:adec="http://schemas.microsoft.com/office/drawing/2017/decorative" val="1"/>
              </a:ext>
            </a:extLst>
          </p:cNvPr>
          <p:cNvSpPr/>
          <p:nvPr userDrawn="1"/>
        </p:nvSpPr>
        <p:spPr>
          <a:xfrm>
            <a:off x="0" y="-1"/>
            <a:ext cx="12192000" cy="6858001"/>
          </a:xfrm>
          <a:prstGeom prst="rect">
            <a:avLst/>
          </a:prstGeom>
          <a:solidFill>
            <a:srgbClr val="25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86EB6F7-12D8-A448-8698-F090FE4E889E}"/>
              </a:ext>
              <a:ext uri="{C183D7F6-B498-43B3-948B-1728B52AA6E4}">
                <adec:decorative xmlns="" xmlns:adec="http://schemas.microsoft.com/office/drawing/2017/decorative" val="1"/>
              </a:ext>
            </a:extLst>
          </p:cNvPr>
          <p:cNvPicPr>
            <a:picLocks noChangeAspect="1"/>
          </p:cNvPicPr>
          <p:nvPr userDrawn="1"/>
        </p:nvPicPr>
        <p:blipFill rotWithShape="1">
          <a:blip r:embed="rId2"/>
          <a:srcRect t="-8769" b="8768"/>
          <a:stretch/>
        </p:blipFill>
        <p:spPr>
          <a:xfrm>
            <a:off x="-1182" y="0"/>
            <a:ext cx="12192000" cy="6858001"/>
          </a:xfrm>
          <a:prstGeom prst="rect">
            <a:avLst/>
          </a:prstGeom>
        </p:spPr>
      </p:pic>
      <p:sp>
        <p:nvSpPr>
          <p:cNvPr id="25" name="Rectangle 24">
            <a:extLst>
              <a:ext uri="{FF2B5EF4-FFF2-40B4-BE49-F238E27FC236}">
                <a16:creationId xmlns:a16="http://schemas.microsoft.com/office/drawing/2014/main" id="{C2FECAE1-7F4F-D04D-A27A-4F7BF3EEC922}"/>
              </a:ext>
              <a:ext uri="{C183D7F6-B498-43B3-948B-1728B52AA6E4}">
                <adec:decorative xmlns="" xmlns:adec="http://schemas.microsoft.com/office/drawing/2017/decorative" val="1"/>
              </a:ext>
            </a:extLst>
          </p:cNvPr>
          <p:cNvSpPr/>
          <p:nvPr userDrawn="1"/>
        </p:nvSpPr>
        <p:spPr>
          <a:xfrm>
            <a:off x="0" y="852518"/>
            <a:ext cx="10113432" cy="18000"/>
          </a:xfrm>
          <a:prstGeom prst="rect">
            <a:avLst/>
          </a:prstGeom>
          <a:solidFill>
            <a:srgbClr val="58A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DC6050A9-4EF7-7144-823B-CA3CEAD23B87}"/>
              </a:ext>
            </a:extLst>
          </p:cNvPr>
          <p:cNvSpPr>
            <a:spLocks noGrp="1"/>
          </p:cNvSpPr>
          <p:nvPr>
            <p:ph type="ctrTitle" hasCustomPrompt="1"/>
          </p:nvPr>
        </p:nvSpPr>
        <p:spPr>
          <a:xfrm>
            <a:off x="554567" y="1528953"/>
            <a:ext cx="11082375" cy="1112568"/>
          </a:xfrm>
          <a:noFill/>
        </p:spPr>
        <p:txBody>
          <a:bodyPr anchor="ctr">
            <a:normAutofit/>
          </a:bodyPr>
          <a:lstStyle>
            <a:lvl1pPr algn="ctr">
              <a:defRPr sz="44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10217CDB-9CCD-D84B-A701-A2C8939F0D98}"/>
              </a:ext>
            </a:extLst>
          </p:cNvPr>
          <p:cNvSpPr>
            <a:spLocks noGrp="1"/>
          </p:cNvSpPr>
          <p:nvPr>
            <p:ph type="subTitle" idx="1"/>
          </p:nvPr>
        </p:nvSpPr>
        <p:spPr>
          <a:xfrm>
            <a:off x="554567" y="2743756"/>
            <a:ext cx="11082375" cy="785528"/>
          </a:xfr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descr="Accessibility Standards Canada FIP">
            <a:extLst>
              <a:ext uri="{FF2B5EF4-FFF2-40B4-BE49-F238E27FC236}">
                <a16:creationId xmlns:a16="http://schemas.microsoft.com/office/drawing/2014/main" id="{D29703AB-8D7E-E746-A2CC-E1D0562ED05B}"/>
              </a:ext>
            </a:extLst>
          </p:cNvPr>
          <p:cNvPicPr>
            <a:picLocks noChangeAspect="1"/>
          </p:cNvPicPr>
          <p:nvPr userDrawn="1"/>
        </p:nvPicPr>
        <p:blipFill>
          <a:blip r:embed="rId3"/>
          <a:stretch>
            <a:fillRect/>
          </a:stretch>
        </p:blipFill>
        <p:spPr>
          <a:xfrm>
            <a:off x="537692" y="425920"/>
            <a:ext cx="3347862" cy="241200"/>
          </a:xfrm>
          <a:prstGeom prst="rect">
            <a:avLst/>
          </a:prstGeom>
        </p:spPr>
      </p:pic>
      <p:pic>
        <p:nvPicPr>
          <p:cNvPr id="22" name="Picture 21" descr="Canada Wordmark">
            <a:extLst>
              <a:ext uri="{FF2B5EF4-FFF2-40B4-BE49-F238E27FC236}">
                <a16:creationId xmlns:a16="http://schemas.microsoft.com/office/drawing/2014/main" id="{5F73E3F2-797F-0246-BFC7-7058D79B8E64}"/>
              </a:ext>
            </a:extLst>
          </p:cNvPr>
          <p:cNvPicPr>
            <a:picLocks noChangeAspect="1"/>
          </p:cNvPicPr>
          <p:nvPr userDrawn="1"/>
        </p:nvPicPr>
        <p:blipFill>
          <a:blip r:embed="rId4"/>
          <a:stretch>
            <a:fillRect/>
          </a:stretch>
        </p:blipFill>
        <p:spPr>
          <a:xfrm>
            <a:off x="9963396" y="259669"/>
            <a:ext cx="1692000" cy="402857"/>
          </a:xfrm>
          <a:prstGeom prst="rect">
            <a:avLst/>
          </a:prstGeom>
        </p:spPr>
      </p:pic>
      <p:sp>
        <p:nvSpPr>
          <p:cNvPr id="24" name="Rectangle 23">
            <a:extLst>
              <a:ext uri="{FF2B5EF4-FFF2-40B4-BE49-F238E27FC236}">
                <a16:creationId xmlns:a16="http://schemas.microsoft.com/office/drawing/2014/main" id="{3434728F-E65F-2749-B781-7B367EA919D1}"/>
              </a:ext>
              <a:ext uri="{C183D7F6-B498-43B3-948B-1728B52AA6E4}">
                <adec:decorative xmlns="" xmlns:adec="http://schemas.microsoft.com/office/drawing/2017/decorative" val="1"/>
              </a:ext>
            </a:extLst>
          </p:cNvPr>
          <p:cNvSpPr/>
          <p:nvPr userDrawn="1"/>
        </p:nvSpPr>
        <p:spPr>
          <a:xfrm>
            <a:off x="9623870" y="852519"/>
            <a:ext cx="2592000" cy="18000"/>
          </a:xfrm>
          <a:prstGeom prst="rect">
            <a:avLst/>
          </a:prstGeom>
          <a:solidFill>
            <a:srgbClr val="E7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32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glish Content P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ABBCA1-462F-A446-92A6-E795649F7486}"/>
              </a:ext>
              <a:ext uri="{C183D7F6-B498-43B3-948B-1728B52AA6E4}">
                <adec:decorative xmlns="" xmlns:adec="http://schemas.microsoft.com/office/drawing/2017/decorative" val="1"/>
              </a:ext>
            </a:extLst>
          </p:cNvPr>
          <p:cNvSpPr/>
          <p:nvPr userDrawn="1"/>
        </p:nvSpPr>
        <p:spPr>
          <a:xfrm>
            <a:off x="0" y="5874812"/>
            <a:ext cx="12192000" cy="983188"/>
          </a:xfrm>
          <a:prstGeom prst="rect">
            <a:avLst/>
          </a:prstGeom>
          <a:solidFill>
            <a:srgbClr val="25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37087A-9FC5-474D-A7C1-CA2E81D162AC}"/>
              </a:ext>
              <a:ext uri="{C183D7F6-B498-43B3-948B-1728B52AA6E4}">
                <adec:decorative xmlns="" xmlns:adec="http://schemas.microsoft.com/office/drawing/2017/decorative" val="1"/>
              </a:ext>
            </a:extLst>
          </p:cNvPr>
          <p:cNvSpPr/>
          <p:nvPr userDrawn="1"/>
        </p:nvSpPr>
        <p:spPr>
          <a:xfrm>
            <a:off x="0" y="5829093"/>
            <a:ext cx="11376000" cy="45719"/>
          </a:xfrm>
          <a:prstGeom prst="rect">
            <a:avLst/>
          </a:prstGeom>
          <a:solidFill>
            <a:srgbClr val="58A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52BEDB5-20ED-8F44-B3C9-DEDA57C5CB26}"/>
              </a:ext>
              <a:ext uri="{C183D7F6-B498-43B3-948B-1728B52AA6E4}">
                <adec:decorative xmlns="" xmlns:adec="http://schemas.microsoft.com/office/drawing/2017/decorative" val="1"/>
              </a:ext>
            </a:extLst>
          </p:cNvPr>
          <p:cNvSpPr/>
          <p:nvPr userDrawn="1"/>
        </p:nvSpPr>
        <p:spPr>
          <a:xfrm>
            <a:off x="9708980" y="5829094"/>
            <a:ext cx="2484000" cy="45719"/>
          </a:xfrm>
          <a:prstGeom prst="rect">
            <a:avLst/>
          </a:prstGeom>
          <a:solidFill>
            <a:srgbClr val="E7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anada Wordmark">
            <a:extLst>
              <a:ext uri="{FF2B5EF4-FFF2-40B4-BE49-F238E27FC236}">
                <a16:creationId xmlns:a16="http://schemas.microsoft.com/office/drawing/2014/main" id="{AD1BCA9F-CEA4-FA4D-B888-2ABE695E89D2}"/>
              </a:ext>
            </a:extLst>
          </p:cNvPr>
          <p:cNvPicPr>
            <a:picLocks noChangeAspect="1"/>
          </p:cNvPicPr>
          <p:nvPr userDrawn="1"/>
        </p:nvPicPr>
        <p:blipFill>
          <a:blip r:embed="rId2"/>
          <a:stretch>
            <a:fillRect/>
          </a:stretch>
        </p:blipFill>
        <p:spPr>
          <a:xfrm>
            <a:off x="10127260" y="6164806"/>
            <a:ext cx="1693441" cy="403200"/>
          </a:xfrm>
          <a:prstGeom prst="rect">
            <a:avLst/>
          </a:prstGeom>
        </p:spPr>
      </p:pic>
      <p:sp>
        <p:nvSpPr>
          <p:cNvPr id="3" name="Content Placeholder 2">
            <a:extLst>
              <a:ext uri="{FF2B5EF4-FFF2-40B4-BE49-F238E27FC236}">
                <a16:creationId xmlns:a16="http://schemas.microsoft.com/office/drawing/2014/main" id="{1938FAA5-3CF6-4B4D-BC94-E2BF07B07718}"/>
              </a:ext>
            </a:extLst>
          </p:cNvPr>
          <p:cNvSpPr>
            <a:spLocks noGrp="1"/>
          </p:cNvSpPr>
          <p:nvPr>
            <p:ph idx="1"/>
          </p:nvPr>
        </p:nvSpPr>
        <p:spPr>
          <a:xfrm>
            <a:off x="443260" y="1825625"/>
            <a:ext cx="11376000" cy="372289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EAFAA39D-ACF0-EE4F-B9AE-FFE094BCDA42}"/>
              </a:ext>
            </a:extLst>
          </p:cNvPr>
          <p:cNvSpPr>
            <a:spLocks noGrp="1"/>
          </p:cNvSpPr>
          <p:nvPr>
            <p:ph type="title"/>
          </p:nvPr>
        </p:nvSpPr>
        <p:spPr>
          <a:xfrm>
            <a:off x="443260" y="387536"/>
            <a:ext cx="11376000" cy="1166218"/>
          </a:xfrm>
          <a:noFill/>
          <a:ln>
            <a:noFill/>
          </a:ln>
        </p:spPr>
        <p:txBody>
          <a:bodyPr/>
          <a:lstStyle>
            <a:lvl1pPr algn="l">
              <a:defRPr/>
            </a:lvl1pPr>
          </a:lstStyle>
          <a:p>
            <a:endParaRPr lang="en-US" dirty="0"/>
          </a:p>
        </p:txBody>
      </p:sp>
      <p:sp>
        <p:nvSpPr>
          <p:cNvPr id="4" name="Rectangle 3">
            <a:extLst>
              <a:ext uri="{FF2B5EF4-FFF2-40B4-BE49-F238E27FC236}">
                <a16:creationId xmlns:a16="http://schemas.microsoft.com/office/drawing/2014/main" id="{D234CBCA-3846-1D4C-8153-C157BA209BB2}"/>
              </a:ext>
              <a:ext uri="{C183D7F6-B498-43B3-948B-1728B52AA6E4}">
                <adec:decorative xmlns="" xmlns:adec="http://schemas.microsoft.com/office/drawing/2017/decorative" val="1"/>
              </a:ext>
            </a:extLst>
          </p:cNvPr>
          <p:cNvSpPr/>
          <p:nvPr userDrawn="1"/>
        </p:nvSpPr>
        <p:spPr>
          <a:xfrm>
            <a:off x="0" y="-124"/>
            <a:ext cx="11376000" cy="124493"/>
          </a:xfrm>
          <a:prstGeom prst="rect">
            <a:avLst/>
          </a:prstGeom>
          <a:solidFill>
            <a:srgbClr val="58A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6005F11-EF64-FB48-B799-1105685CA93F}"/>
              </a:ext>
              <a:ext uri="{C183D7F6-B498-43B3-948B-1728B52AA6E4}">
                <adec:decorative xmlns="" xmlns:adec="http://schemas.microsoft.com/office/drawing/2017/decorative" val="1"/>
              </a:ext>
            </a:extLst>
          </p:cNvPr>
          <p:cNvSpPr/>
          <p:nvPr userDrawn="1"/>
        </p:nvSpPr>
        <p:spPr>
          <a:xfrm>
            <a:off x="9708980" y="-123"/>
            <a:ext cx="2483020" cy="124493"/>
          </a:xfrm>
          <a:prstGeom prst="rect">
            <a:avLst/>
          </a:prstGeom>
          <a:solidFill>
            <a:srgbClr val="E7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ccessibility Standards Canada FIP">
            <a:extLst>
              <a:ext uri="{FF2B5EF4-FFF2-40B4-BE49-F238E27FC236}">
                <a16:creationId xmlns:a16="http://schemas.microsoft.com/office/drawing/2014/main" id="{990F4583-F5C6-6C40-9F59-FF2B29FA9442}"/>
              </a:ext>
            </a:extLst>
          </p:cNvPr>
          <p:cNvPicPr>
            <a:picLocks noChangeAspect="1"/>
          </p:cNvPicPr>
          <p:nvPr userDrawn="1"/>
        </p:nvPicPr>
        <p:blipFill>
          <a:blip r:embed="rId3"/>
          <a:stretch>
            <a:fillRect/>
          </a:stretch>
        </p:blipFill>
        <p:spPr>
          <a:xfrm>
            <a:off x="443260" y="6326806"/>
            <a:ext cx="3347847" cy="241200"/>
          </a:xfrm>
          <a:prstGeom prst="rect">
            <a:avLst/>
          </a:prstGeom>
        </p:spPr>
      </p:pic>
    </p:spTree>
    <p:extLst>
      <p:ext uri="{BB962C8B-B14F-4D97-AF65-F5344CB8AC3E}">
        <p14:creationId xmlns:p14="http://schemas.microsoft.com/office/powerpoint/2010/main" val="365114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glish Thank-you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A74833-196D-C04C-95E1-B3D094B4C6EA}"/>
              </a:ext>
              <a:ext uri="{C183D7F6-B498-43B3-948B-1728B52AA6E4}">
                <adec:decorative xmlns="" xmlns:adec="http://schemas.microsoft.com/office/drawing/2017/decorative" val="1"/>
              </a:ext>
            </a:extLst>
          </p:cNvPr>
          <p:cNvSpPr/>
          <p:nvPr userDrawn="1"/>
        </p:nvSpPr>
        <p:spPr>
          <a:xfrm>
            <a:off x="0" y="0"/>
            <a:ext cx="12192000" cy="6858000"/>
          </a:xfrm>
          <a:prstGeom prst="rect">
            <a:avLst/>
          </a:prstGeom>
          <a:solidFill>
            <a:srgbClr val="25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630D464-3B29-C94B-9692-1FDE8BA321A0}"/>
              </a:ext>
              <a:ext uri="{C183D7F6-B498-43B3-948B-1728B52AA6E4}">
                <adec:decorative xmlns="" xmlns:adec="http://schemas.microsoft.com/office/drawing/2017/decorative" val="1"/>
              </a:ext>
            </a:extLst>
          </p:cNvPr>
          <p:cNvPicPr>
            <a:picLocks noChangeAspect="1"/>
          </p:cNvPicPr>
          <p:nvPr userDrawn="1"/>
        </p:nvPicPr>
        <p:blipFill rotWithShape="1">
          <a:blip r:embed="rId2"/>
          <a:srcRect t="-8769" b="8768"/>
          <a:stretch/>
        </p:blipFill>
        <p:spPr>
          <a:xfrm>
            <a:off x="-1182" y="0"/>
            <a:ext cx="12192000" cy="6858001"/>
          </a:xfrm>
          <a:prstGeom prst="rect">
            <a:avLst/>
          </a:prstGeom>
        </p:spPr>
      </p:pic>
      <p:sp>
        <p:nvSpPr>
          <p:cNvPr id="2" name="Title 1">
            <a:extLst>
              <a:ext uri="{FF2B5EF4-FFF2-40B4-BE49-F238E27FC236}">
                <a16:creationId xmlns:a16="http://schemas.microsoft.com/office/drawing/2014/main" id="{3ED32A3F-D0E1-C147-B945-0E8A150BCB93}"/>
              </a:ext>
            </a:extLst>
          </p:cNvPr>
          <p:cNvSpPr>
            <a:spLocks noGrp="1"/>
          </p:cNvSpPr>
          <p:nvPr>
            <p:ph type="title" hasCustomPrompt="1"/>
          </p:nvPr>
        </p:nvSpPr>
        <p:spPr>
          <a:xfrm>
            <a:off x="2957861" y="1152347"/>
            <a:ext cx="6276278" cy="861509"/>
          </a:xfrm>
          <a:solidFill>
            <a:srgbClr val="E7E600"/>
          </a:solidFill>
          <a:ln>
            <a:noFill/>
          </a:ln>
        </p:spPr>
        <p:txBody>
          <a:bodyPr/>
          <a:lstStyle>
            <a:lvl1pPr algn="ctr">
              <a:defRPr b="1" i="0">
                <a:solidFill>
                  <a:srgbClr val="253D98"/>
                </a:solidFill>
                <a:latin typeface="Arial" panose="020B0604020202020204" pitchFamily="34" charset="0"/>
                <a:cs typeface="Arial" panose="020B0604020202020204" pitchFamily="34" charset="0"/>
              </a:defRPr>
            </a:lvl1pPr>
          </a:lstStyle>
          <a:p>
            <a:r>
              <a:rPr lang="en-US" dirty="0"/>
              <a:t>Thank you!</a:t>
            </a:r>
          </a:p>
        </p:txBody>
      </p:sp>
      <p:sp>
        <p:nvSpPr>
          <p:cNvPr id="9" name="Text Placeholder 8">
            <a:extLst>
              <a:ext uri="{FF2B5EF4-FFF2-40B4-BE49-F238E27FC236}">
                <a16:creationId xmlns:a16="http://schemas.microsoft.com/office/drawing/2014/main" id="{EC2BE52C-C28F-0544-9D85-EC8518D11951}"/>
              </a:ext>
            </a:extLst>
          </p:cNvPr>
          <p:cNvSpPr>
            <a:spLocks noGrp="1"/>
          </p:cNvSpPr>
          <p:nvPr>
            <p:ph type="body" sz="quarter" idx="13"/>
          </p:nvPr>
        </p:nvSpPr>
        <p:spPr>
          <a:xfrm>
            <a:off x="2957862" y="2301444"/>
            <a:ext cx="6276278" cy="672399"/>
          </a:xfrm>
        </p:spPr>
        <p:txBody>
          <a:bodyPr>
            <a:normAutofit/>
          </a:bodyPr>
          <a:lstStyle>
            <a:lvl1pPr marL="0" indent="0" algn="ctr">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8" name="Rectangle 7">
            <a:extLst>
              <a:ext uri="{FF2B5EF4-FFF2-40B4-BE49-F238E27FC236}">
                <a16:creationId xmlns:a16="http://schemas.microsoft.com/office/drawing/2014/main" id="{6CEBF081-CF50-0543-BC4A-A5D7EFB8109F}"/>
              </a:ext>
              <a:ext uri="{C183D7F6-B498-43B3-948B-1728B52AA6E4}">
                <adec:decorative xmlns="" xmlns:adec="http://schemas.microsoft.com/office/drawing/2017/decorative" val="1"/>
              </a:ext>
            </a:extLst>
          </p:cNvPr>
          <p:cNvSpPr/>
          <p:nvPr userDrawn="1"/>
        </p:nvSpPr>
        <p:spPr>
          <a:xfrm>
            <a:off x="0" y="-124"/>
            <a:ext cx="11376000" cy="124493"/>
          </a:xfrm>
          <a:prstGeom prst="rect">
            <a:avLst/>
          </a:prstGeom>
          <a:solidFill>
            <a:srgbClr val="58A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7924BA-7663-B34E-BBBD-14579DAD4830}"/>
              </a:ext>
              <a:ext uri="{C183D7F6-B498-43B3-948B-1728B52AA6E4}">
                <adec:decorative xmlns="" xmlns:adec="http://schemas.microsoft.com/office/drawing/2017/decorative" val="1"/>
              </a:ext>
            </a:extLst>
          </p:cNvPr>
          <p:cNvSpPr/>
          <p:nvPr userDrawn="1"/>
        </p:nvSpPr>
        <p:spPr>
          <a:xfrm>
            <a:off x="9708980" y="-123"/>
            <a:ext cx="2483020" cy="124493"/>
          </a:xfrm>
          <a:prstGeom prst="rect">
            <a:avLst/>
          </a:prstGeom>
          <a:solidFill>
            <a:srgbClr val="E7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998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8A0C51-5302-0A46-9915-1E494903C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40445D-8932-124F-80AC-0648BEF6F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3DC3B-4779-514E-B9E1-2FF812989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B2324-776C-9646-99E9-823B816A17EF}" type="datetimeFigureOut">
              <a:rPr lang="en-US" smtClean="0"/>
              <a:t>5/27/2021</a:t>
            </a:fld>
            <a:endParaRPr lang="en-US"/>
          </a:p>
        </p:txBody>
      </p:sp>
      <p:sp>
        <p:nvSpPr>
          <p:cNvPr id="5" name="Footer Placeholder 4">
            <a:extLst>
              <a:ext uri="{FF2B5EF4-FFF2-40B4-BE49-F238E27FC236}">
                <a16:creationId xmlns:a16="http://schemas.microsoft.com/office/drawing/2014/main" id="{DF7E661D-24B2-7D41-BAA8-FECCBFF905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84A957-57A7-084A-856C-FC209A5722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E8693-60A8-954C-9C38-B9F85775A9C5}" type="slidenum">
              <a:rPr lang="en-US" smtClean="0"/>
              <a:t>‹#›</a:t>
            </a:fld>
            <a:endParaRPr lang="en-US"/>
          </a:p>
        </p:txBody>
      </p:sp>
    </p:spTree>
    <p:extLst>
      <p:ext uri="{BB962C8B-B14F-4D97-AF65-F5344CB8AC3E}">
        <p14:creationId xmlns:p14="http://schemas.microsoft.com/office/powerpoint/2010/main" val="3519968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ccessibilite.canada.ca/consultations/priorites-2020-2022/rapport-consultatio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accessible.canada.ca/consultations/priorites-2020-2022/consultation-repor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ASC-NAC@canada.gc.ca"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60F7-1E5B-6E49-8BF1-CA4C3E8A4428}"/>
              </a:ext>
            </a:extLst>
          </p:cNvPr>
          <p:cNvSpPr>
            <a:spLocks noGrp="1"/>
          </p:cNvSpPr>
          <p:nvPr>
            <p:ph type="ctrTitle"/>
          </p:nvPr>
        </p:nvSpPr>
        <p:spPr>
          <a:xfrm>
            <a:off x="539574" y="1269915"/>
            <a:ext cx="5718817" cy="1439534"/>
          </a:xfrm>
        </p:spPr>
        <p:txBody>
          <a:bodyPr>
            <a:normAutofit/>
          </a:bodyPr>
          <a:lstStyle/>
          <a:p>
            <a:r>
              <a:rPr lang="fr-CA" sz="3800" dirty="0">
                <a:latin typeface="Arial (Headings)"/>
              </a:rPr>
              <a:t>Normes d’accessibilité du Canada</a:t>
            </a:r>
          </a:p>
        </p:txBody>
      </p:sp>
      <p:sp>
        <p:nvSpPr>
          <p:cNvPr id="3" name="Subtitle 2">
            <a:extLst>
              <a:ext uri="{FF2B5EF4-FFF2-40B4-BE49-F238E27FC236}">
                <a16:creationId xmlns:a16="http://schemas.microsoft.com/office/drawing/2014/main" id="{5965C929-9C61-4449-8125-1619934A7BF0}"/>
              </a:ext>
            </a:extLst>
          </p:cNvPr>
          <p:cNvSpPr>
            <a:spLocks noGrp="1"/>
          </p:cNvSpPr>
          <p:nvPr>
            <p:ph type="subTitle" idx="1"/>
          </p:nvPr>
        </p:nvSpPr>
        <p:spPr>
          <a:xfrm>
            <a:off x="539572" y="2707272"/>
            <a:ext cx="5718817" cy="1793709"/>
          </a:xfrm>
        </p:spPr>
        <p:txBody>
          <a:bodyPr>
            <a:normAutofit/>
          </a:bodyPr>
          <a:lstStyle/>
          <a:p>
            <a:pPr>
              <a:lnSpc>
                <a:spcPct val="80000"/>
              </a:lnSpc>
              <a:spcBef>
                <a:spcPts val="0"/>
              </a:spcBef>
            </a:pPr>
            <a:r>
              <a:rPr lang="fr-CA" dirty="0"/>
              <a:t>Assemblée publique annuelle</a:t>
            </a:r>
          </a:p>
          <a:p>
            <a:pPr>
              <a:lnSpc>
                <a:spcPct val="80000"/>
              </a:lnSpc>
              <a:spcBef>
                <a:spcPts val="0"/>
              </a:spcBef>
            </a:pPr>
            <a:endParaRPr lang="en-US" dirty="0"/>
          </a:p>
          <a:p>
            <a:pPr>
              <a:lnSpc>
                <a:spcPct val="80000"/>
              </a:lnSpc>
              <a:spcBef>
                <a:spcPts val="0"/>
              </a:spcBef>
            </a:pPr>
            <a:r>
              <a:rPr lang="fr-CA" dirty="0"/>
              <a:t>31 mai 2021</a:t>
            </a:r>
          </a:p>
        </p:txBody>
      </p:sp>
      <p:sp>
        <p:nvSpPr>
          <p:cNvPr id="4" name="Title 1">
            <a:extLst>
              <a:ext uri="{FF2B5EF4-FFF2-40B4-BE49-F238E27FC236}">
                <a16:creationId xmlns:a16="http://schemas.microsoft.com/office/drawing/2014/main" id="{3C6360F7-1E5B-6E49-8BF1-CA4C3E8A4428}"/>
              </a:ext>
            </a:extLst>
          </p:cNvPr>
          <p:cNvSpPr txBox="1">
            <a:spLocks/>
          </p:cNvSpPr>
          <p:nvPr/>
        </p:nvSpPr>
        <p:spPr>
          <a:xfrm>
            <a:off x="6430811" y="1269915"/>
            <a:ext cx="5373974" cy="1439534"/>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a:lstStyle>
          <a:p>
            <a:r>
              <a:rPr lang="fr-CA" sz="3800" dirty="0" err="1">
                <a:latin typeface="Arial (Headings)"/>
              </a:rPr>
              <a:t>Accessibility</a:t>
            </a:r>
            <a:r>
              <a:rPr lang="fr-CA" sz="3800" dirty="0">
                <a:latin typeface="Arial (Headings)"/>
              </a:rPr>
              <a:t> Standards Canada</a:t>
            </a:r>
          </a:p>
        </p:txBody>
      </p:sp>
      <p:sp>
        <p:nvSpPr>
          <p:cNvPr id="6" name="Subtitle 2">
            <a:extLst>
              <a:ext uri="{FF2B5EF4-FFF2-40B4-BE49-F238E27FC236}">
                <a16:creationId xmlns:a16="http://schemas.microsoft.com/office/drawing/2014/main" id="{3D3248A1-D51E-4607-B680-9CB90086DF4F}"/>
              </a:ext>
            </a:extLst>
          </p:cNvPr>
          <p:cNvSpPr txBox="1">
            <a:spLocks/>
          </p:cNvSpPr>
          <p:nvPr/>
        </p:nvSpPr>
        <p:spPr>
          <a:xfrm>
            <a:off x="6258390" y="2707272"/>
            <a:ext cx="5718817" cy="17937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spcBef>
                <a:spcPts val="0"/>
              </a:spcBef>
            </a:pPr>
            <a:r>
              <a:rPr lang="en-US" dirty="0"/>
              <a:t>Annual Public Meeting</a:t>
            </a:r>
          </a:p>
          <a:p>
            <a:pPr>
              <a:lnSpc>
                <a:spcPct val="80000"/>
              </a:lnSpc>
              <a:spcBef>
                <a:spcPts val="0"/>
              </a:spcBef>
            </a:pPr>
            <a:endParaRPr lang="en-US" dirty="0"/>
          </a:p>
          <a:p>
            <a:pPr>
              <a:lnSpc>
                <a:spcPct val="80000"/>
              </a:lnSpc>
              <a:spcBef>
                <a:spcPts val="0"/>
              </a:spcBef>
            </a:pPr>
            <a:r>
              <a:rPr lang="en-US" dirty="0"/>
              <a:t>May 31, 2021</a:t>
            </a:r>
          </a:p>
        </p:txBody>
      </p:sp>
    </p:spTree>
    <p:extLst>
      <p:ext uri="{BB962C8B-B14F-4D97-AF65-F5344CB8AC3E}">
        <p14:creationId xmlns:p14="http://schemas.microsoft.com/office/powerpoint/2010/main" val="207926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984" y="150310"/>
            <a:ext cx="4947779" cy="1409885"/>
          </a:xfrm>
        </p:spPr>
        <p:txBody>
          <a:bodyPr>
            <a:noAutofit/>
          </a:bodyPr>
          <a:lstStyle/>
          <a:p>
            <a:pPr lvl="0">
              <a:lnSpc>
                <a:spcPct val="100000"/>
              </a:lnSpc>
              <a:spcBef>
                <a:spcPts val="0"/>
              </a:spcBef>
            </a:pPr>
            <a:r>
              <a:rPr lang="fr-CA" sz="3800" b="1" dirty="0">
                <a:solidFill>
                  <a:prstClr val="black"/>
                </a:solidFill>
                <a:latin typeface="Arial (Headings)"/>
                <a:ea typeface="+mn-ea"/>
                <a:cs typeface="+mn-cs"/>
              </a:rPr>
              <a:t>4. Communications (excluant les TIC) </a:t>
            </a:r>
            <a:endParaRPr lang="en-CA" sz="3800" dirty="0"/>
          </a:p>
        </p:txBody>
      </p:sp>
      <p:sp>
        <p:nvSpPr>
          <p:cNvPr id="8" name="Title 1"/>
          <p:cNvSpPr txBox="1">
            <a:spLocks/>
          </p:cNvSpPr>
          <p:nvPr/>
        </p:nvSpPr>
        <p:spPr>
          <a:xfrm>
            <a:off x="6463430" y="150310"/>
            <a:ext cx="5098093" cy="1409885"/>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CA" sz="3800" b="1" dirty="0">
                <a:latin typeface="Arial (Headings)"/>
              </a:rPr>
              <a:t>4. Communications (not including ICT) </a:t>
            </a:r>
          </a:p>
        </p:txBody>
      </p:sp>
      <p:pic>
        <p:nvPicPr>
          <p:cNvPr id="4" name="Picture 3" descr="Black square with 2 white hands representing the American Sign Language.&#10;&#10;Carré noir avec 2 mains blanches représentant la Langue des signes américaine." title="Image"/>
          <p:cNvPicPr>
            <a:picLocks noChangeAspect="1"/>
          </p:cNvPicPr>
          <p:nvPr/>
        </p:nvPicPr>
        <p:blipFill>
          <a:blip r:embed="rId3"/>
          <a:stretch>
            <a:fillRect/>
          </a:stretch>
        </p:blipFill>
        <p:spPr>
          <a:xfrm>
            <a:off x="4242744" y="2035100"/>
            <a:ext cx="3705449" cy="3393606"/>
          </a:xfrm>
          <a:prstGeom prst="rect">
            <a:avLst/>
          </a:prstGeom>
        </p:spPr>
      </p:pic>
    </p:spTree>
    <p:extLst>
      <p:ext uri="{BB962C8B-B14F-4D97-AF65-F5344CB8AC3E}">
        <p14:creationId xmlns:p14="http://schemas.microsoft.com/office/powerpoint/2010/main" val="2828748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51562" y="277170"/>
            <a:ext cx="5736920" cy="1726899"/>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70000"/>
              </a:lnSpc>
            </a:pPr>
            <a:r>
              <a:rPr lang="fr-CA" sz="3800" b="1" dirty="0">
                <a:latin typeface="Arial (Headings)"/>
              </a:rPr>
              <a:t>5. Conception et prestation de programmes et de services</a:t>
            </a:r>
          </a:p>
        </p:txBody>
      </p:sp>
      <p:sp>
        <p:nvSpPr>
          <p:cNvPr id="7" name="Title 2">
            <a:extLst>
              <a:ext uri="{FF2B5EF4-FFF2-40B4-BE49-F238E27FC236}">
                <a16:creationId xmlns:a16="http://schemas.microsoft.com/office/drawing/2014/main" id="{9950CB7F-B4ED-4269-8CC1-789184772794}"/>
              </a:ext>
            </a:extLst>
          </p:cNvPr>
          <p:cNvSpPr>
            <a:spLocks noGrp="1"/>
          </p:cNvSpPr>
          <p:nvPr>
            <p:ph type="title"/>
          </p:nvPr>
        </p:nvSpPr>
        <p:spPr>
          <a:xfrm>
            <a:off x="6488482" y="277171"/>
            <a:ext cx="5010411" cy="1726899"/>
          </a:xfrm>
        </p:spPr>
        <p:txBody>
          <a:bodyPr>
            <a:normAutofit/>
          </a:bodyPr>
          <a:lstStyle/>
          <a:p>
            <a:r>
              <a:rPr lang="en-CA" sz="3800" b="1" dirty="0">
                <a:latin typeface="Arial (Headings)"/>
              </a:rPr>
              <a:t>5. Design and delivery of programs and services</a:t>
            </a:r>
          </a:p>
        </p:txBody>
      </p:sp>
      <p:pic>
        <p:nvPicPr>
          <p:cNvPr id="9" name="Picture 8" descr="A gradient chartreuse yellow lightbulb over a black background. In the center, there is a drawing of multiple people at a service delivery facility. The drawing shows:  a guide dog user sitting in front of another person sitting at a desk, a person handing a form to a person sitting at a desk, and three people in line.&#10;&#10;Une ampoule en dégradé jaune chartreuse sur un fond noir. Au centre, il y a un dessin de plusieurs personnes dans un centre de prestation de services. Le dessin montre: une personne avec son chien guide assise devant une autre personne assise à un bureau, une personne tendant un formulaire à une personne assise à un bureau et trois personnes faisant la file." title="Image"/>
          <p:cNvPicPr>
            <a:picLocks noChangeAspect="1"/>
          </p:cNvPicPr>
          <p:nvPr/>
        </p:nvPicPr>
        <p:blipFill>
          <a:blip r:embed="rId3"/>
          <a:stretch>
            <a:fillRect/>
          </a:stretch>
        </p:blipFill>
        <p:spPr>
          <a:xfrm>
            <a:off x="3027110" y="2226133"/>
            <a:ext cx="6206660" cy="3491246"/>
          </a:xfrm>
          <a:prstGeom prst="rect">
            <a:avLst/>
          </a:prstGeom>
        </p:spPr>
      </p:pic>
    </p:spTree>
    <p:extLst>
      <p:ext uri="{BB962C8B-B14F-4D97-AF65-F5344CB8AC3E}">
        <p14:creationId xmlns:p14="http://schemas.microsoft.com/office/powerpoint/2010/main" val="254905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1458" y="387536"/>
            <a:ext cx="5210828" cy="1166218"/>
          </a:xfrm>
        </p:spPr>
        <p:txBody>
          <a:bodyPr>
            <a:normAutofit/>
          </a:bodyPr>
          <a:lstStyle/>
          <a:p>
            <a:r>
              <a:rPr lang="fr-CA" sz="3800" b="1" dirty="0">
                <a:latin typeface="Arial (Headings)"/>
              </a:rPr>
              <a:t>6. Transport</a:t>
            </a:r>
          </a:p>
        </p:txBody>
      </p:sp>
      <p:sp>
        <p:nvSpPr>
          <p:cNvPr id="6" name="Title 2">
            <a:extLst>
              <a:ext uri="{FF2B5EF4-FFF2-40B4-BE49-F238E27FC236}">
                <a16:creationId xmlns:a16="http://schemas.microsoft.com/office/drawing/2014/main" id="{65D1C236-A91B-413C-902E-93E561C9C5E2}"/>
              </a:ext>
            </a:extLst>
          </p:cNvPr>
          <p:cNvSpPr txBox="1">
            <a:spLocks/>
          </p:cNvSpPr>
          <p:nvPr/>
        </p:nvSpPr>
        <p:spPr>
          <a:xfrm>
            <a:off x="6450904" y="387536"/>
            <a:ext cx="5079612" cy="1166218"/>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CA" sz="3800" b="1" dirty="0">
                <a:latin typeface="Arial (Headings)"/>
              </a:rPr>
              <a:t>6. Transportation</a:t>
            </a:r>
          </a:p>
        </p:txBody>
      </p:sp>
      <p:pic>
        <p:nvPicPr>
          <p:cNvPr id="4" name="Content Placeholder 3" descr="Icons representing various transportation modes: flight, bus, train, taxi, subway, light rail and boat.&#10;&#10;Icônes représentatnt différents modes de transport: avion, autobus, train, taxi, métro, train léger et bateau." title="Image"/>
          <p:cNvPicPr>
            <a:picLocks noGrp="1" noChangeAspect="1"/>
          </p:cNvPicPr>
          <p:nvPr>
            <p:ph idx="1"/>
          </p:nvPr>
        </p:nvPicPr>
        <p:blipFill>
          <a:blip r:embed="rId3"/>
          <a:stretch>
            <a:fillRect/>
          </a:stretch>
        </p:blipFill>
        <p:spPr>
          <a:xfrm>
            <a:off x="3366715" y="1553754"/>
            <a:ext cx="5498544" cy="4130647"/>
          </a:xfrm>
          <a:prstGeom prst="rect">
            <a:avLst/>
          </a:prstGeom>
        </p:spPr>
      </p:pic>
    </p:spTree>
    <p:extLst>
      <p:ext uri="{BB962C8B-B14F-4D97-AF65-F5344CB8AC3E}">
        <p14:creationId xmlns:p14="http://schemas.microsoft.com/office/powerpoint/2010/main" val="236870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93" y="481659"/>
            <a:ext cx="5768788" cy="1777445"/>
          </a:xfrm>
        </p:spPr>
        <p:txBody>
          <a:bodyPr>
            <a:noAutofit/>
          </a:bodyPr>
          <a:lstStyle/>
          <a:p>
            <a:pPr lvl="0">
              <a:lnSpc>
                <a:spcPct val="100000"/>
              </a:lnSpc>
              <a:spcBef>
                <a:spcPts val="0"/>
              </a:spcBef>
            </a:pPr>
            <a:r>
              <a:rPr lang="fr-CA" sz="3800" b="1" dirty="0">
                <a:solidFill>
                  <a:prstClr val="black"/>
                </a:solidFill>
                <a:latin typeface="Arial (Headings)"/>
                <a:ea typeface="+mn-ea"/>
                <a:cs typeface="+mn-cs"/>
              </a:rPr>
              <a:t>7. Technologies de l’information et des communications</a:t>
            </a:r>
          </a:p>
        </p:txBody>
      </p:sp>
      <p:sp>
        <p:nvSpPr>
          <p:cNvPr id="7" name="Title 1"/>
          <p:cNvSpPr txBox="1">
            <a:spLocks/>
          </p:cNvSpPr>
          <p:nvPr/>
        </p:nvSpPr>
        <p:spPr>
          <a:xfrm>
            <a:off x="6481481" y="481660"/>
            <a:ext cx="5042647" cy="1777445"/>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70000"/>
              </a:lnSpc>
            </a:pPr>
            <a:r>
              <a:rPr lang="en-CA" sz="3800" b="1" dirty="0">
                <a:latin typeface="Arial (Headings)"/>
              </a:rPr>
              <a:t>7. Information and communication technology</a:t>
            </a:r>
          </a:p>
        </p:txBody>
      </p:sp>
      <p:pic>
        <p:nvPicPr>
          <p:cNvPr id="4" name="Picture 3" descr="Four people putting their smartphones together in a circle. &#10;&#10;Quatre personnes rassemblant leurs téléphones intellgents en cercle." title="Image"/>
          <p:cNvPicPr>
            <a:picLocks noChangeAspect="1"/>
          </p:cNvPicPr>
          <p:nvPr/>
        </p:nvPicPr>
        <p:blipFill>
          <a:blip r:embed="rId3"/>
          <a:stretch>
            <a:fillRect/>
          </a:stretch>
        </p:blipFill>
        <p:spPr>
          <a:xfrm>
            <a:off x="3210030" y="2414852"/>
            <a:ext cx="5694127" cy="3172298"/>
          </a:xfrm>
          <a:prstGeom prst="rect">
            <a:avLst/>
          </a:prstGeom>
        </p:spPr>
      </p:pic>
    </p:spTree>
    <p:extLst>
      <p:ext uri="{BB962C8B-B14F-4D97-AF65-F5344CB8AC3E}">
        <p14:creationId xmlns:p14="http://schemas.microsoft.com/office/powerpoint/2010/main" val="1393322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13984" y="1701465"/>
            <a:ext cx="10822487" cy="116621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lnSpc>
                <a:spcPct val="200000"/>
              </a:lnSpc>
            </a:pPr>
            <a:r>
              <a:rPr lang="fr-CA" sz="3800" b="1" dirty="0" smtClean="0">
                <a:latin typeface="Arial (Headings)"/>
              </a:rPr>
              <a:t>Où en sommes-nous?</a:t>
            </a:r>
            <a:endParaRPr lang="fr-CA" sz="3800" b="1" dirty="0">
              <a:latin typeface="Arial (Headings)"/>
            </a:endParaRPr>
          </a:p>
        </p:txBody>
      </p:sp>
      <p:sp>
        <p:nvSpPr>
          <p:cNvPr id="4" name="Title 2"/>
          <p:cNvSpPr>
            <a:spLocks noGrp="1"/>
          </p:cNvSpPr>
          <p:nvPr>
            <p:ph type="title"/>
          </p:nvPr>
        </p:nvSpPr>
        <p:spPr>
          <a:xfrm>
            <a:off x="701458" y="2867683"/>
            <a:ext cx="10809961" cy="1166218"/>
          </a:xfrm>
        </p:spPr>
        <p:txBody>
          <a:bodyPr>
            <a:normAutofit fontScale="90000"/>
          </a:bodyPr>
          <a:lstStyle/>
          <a:p>
            <a:pPr algn="ctr">
              <a:lnSpc>
                <a:spcPct val="200000"/>
              </a:lnSpc>
            </a:pPr>
            <a:r>
              <a:rPr lang="fr-CA" sz="3800" b="1" dirty="0" err="1" smtClean="0">
                <a:latin typeface="Arial (Headings)"/>
              </a:rPr>
              <a:t>Where</a:t>
            </a:r>
            <a:r>
              <a:rPr lang="fr-CA" sz="3800" b="1" dirty="0" smtClean="0">
                <a:latin typeface="Arial (Headings)"/>
              </a:rPr>
              <a:t> </a:t>
            </a:r>
            <a:r>
              <a:rPr lang="fr-CA" sz="3800" b="1" dirty="0" err="1">
                <a:latin typeface="Arial (Headings)"/>
              </a:rPr>
              <a:t>we</a:t>
            </a:r>
            <a:r>
              <a:rPr lang="fr-CA" sz="3800" b="1" dirty="0">
                <a:latin typeface="Arial (Headings)"/>
              </a:rPr>
              <a:t> are </a:t>
            </a:r>
            <a:r>
              <a:rPr lang="fr-CA" sz="3800" b="1" dirty="0" err="1" smtClean="0">
                <a:latin typeface="Arial (Headings)"/>
              </a:rPr>
              <a:t>now</a:t>
            </a:r>
            <a:r>
              <a:rPr lang="fr-CA" sz="3800" b="1" dirty="0">
                <a:latin typeface="Arial (Headings)"/>
              </a:rPr>
              <a:t>?</a:t>
            </a:r>
          </a:p>
        </p:txBody>
      </p:sp>
    </p:spTree>
    <p:extLst>
      <p:ext uri="{BB962C8B-B14F-4D97-AF65-F5344CB8AC3E}">
        <p14:creationId xmlns:p14="http://schemas.microsoft.com/office/powerpoint/2010/main" val="3310319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701458" y="382202"/>
            <a:ext cx="5749446" cy="1166218"/>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fr-CA" sz="3800" b="1" dirty="0">
                <a:latin typeface="Arial (Headings)"/>
              </a:rPr>
              <a:t>Financement de la </a:t>
            </a:r>
            <a:r>
              <a:rPr lang="fr-CA" sz="3800" b="1" dirty="0" smtClean="0">
                <a:latin typeface="Arial (Headings)"/>
              </a:rPr>
              <a:t>recherche [1 de 2]</a:t>
            </a:r>
            <a:endParaRPr lang="fr-CA" sz="3800" b="1" dirty="0">
              <a:latin typeface="Arial (Headings)"/>
            </a:endParaRPr>
          </a:p>
        </p:txBody>
      </p:sp>
      <p:sp>
        <p:nvSpPr>
          <p:cNvPr id="2" name="Content Placeholder 1"/>
          <p:cNvSpPr>
            <a:spLocks noGrp="1"/>
          </p:cNvSpPr>
          <p:nvPr>
            <p:ph idx="1"/>
          </p:nvPr>
        </p:nvSpPr>
        <p:spPr>
          <a:xfrm>
            <a:off x="701458" y="1446573"/>
            <a:ext cx="5749446" cy="4327926"/>
          </a:xfrm>
        </p:spPr>
        <p:txBody>
          <a:bodyPr>
            <a:noAutofit/>
          </a:bodyPr>
          <a:lstStyle/>
          <a:p>
            <a:pPr marL="363538" indent="-363538">
              <a:lnSpc>
                <a:spcPct val="150000"/>
              </a:lnSpc>
              <a:buFont typeface="Wingdings" panose="05000000000000000000" pitchFamily="2" charset="2"/>
              <a:buChar char="§"/>
            </a:pPr>
            <a:r>
              <a:rPr lang="fr-CA" sz="1400" dirty="0"/>
              <a:t>Les recherches que nous finançons </a:t>
            </a:r>
            <a:r>
              <a:rPr lang="fr-CA" sz="1400" dirty="0" smtClean="0"/>
              <a:t>aideront à éclairer les </a:t>
            </a:r>
            <a:r>
              <a:rPr lang="fr-CA" sz="1400" dirty="0"/>
              <a:t>normes.</a:t>
            </a:r>
          </a:p>
          <a:p>
            <a:pPr marL="363538" indent="-363538">
              <a:lnSpc>
                <a:spcPct val="150000"/>
              </a:lnSpc>
              <a:buFont typeface="Wingdings" panose="05000000000000000000" pitchFamily="2" charset="2"/>
              <a:buChar char="§"/>
            </a:pPr>
            <a:r>
              <a:rPr lang="fr-CA" sz="1400" dirty="0"/>
              <a:t>À ce jour, nous avons financé 24 projets portant sur les thèmes suivants :</a:t>
            </a:r>
          </a:p>
          <a:p>
            <a:pPr marL="820738" lvl="2" indent="-363538">
              <a:lnSpc>
                <a:spcPct val="150000"/>
              </a:lnSpc>
              <a:buFont typeface="Wingdings" panose="05000000000000000000" pitchFamily="2" charset="2"/>
              <a:buChar char="Ø"/>
            </a:pPr>
            <a:r>
              <a:rPr lang="fr-CA" sz="1400" dirty="0"/>
              <a:t>Emploi</a:t>
            </a:r>
          </a:p>
          <a:p>
            <a:pPr marL="820738" lvl="2" indent="-363538">
              <a:lnSpc>
                <a:spcPct val="150000"/>
              </a:lnSpc>
              <a:buFont typeface="Wingdings" panose="05000000000000000000" pitchFamily="2" charset="2"/>
              <a:buChar char="Ø"/>
            </a:pPr>
            <a:r>
              <a:rPr lang="fr-CA" sz="1400" dirty="0"/>
              <a:t>Environnement bâti</a:t>
            </a:r>
          </a:p>
          <a:p>
            <a:pPr marL="820738" lvl="2" indent="-363538">
              <a:lnSpc>
                <a:spcPct val="150000"/>
              </a:lnSpc>
              <a:buFont typeface="Wingdings" panose="05000000000000000000" pitchFamily="2" charset="2"/>
              <a:buChar char="Ø"/>
            </a:pPr>
            <a:r>
              <a:rPr lang="fr-CA" sz="1400" dirty="0"/>
              <a:t>Communications accessibles. </a:t>
            </a:r>
          </a:p>
          <a:p>
            <a:pPr marL="820738" lvl="2" indent="-363538">
              <a:lnSpc>
                <a:spcPct val="150000"/>
              </a:lnSpc>
              <a:buFont typeface="Wingdings" panose="05000000000000000000" pitchFamily="2" charset="2"/>
              <a:buChar char="Ø"/>
            </a:pPr>
            <a:r>
              <a:rPr lang="fr-CA" sz="1400" dirty="0"/>
              <a:t>Technologies de l’information et des communications </a:t>
            </a:r>
          </a:p>
          <a:p>
            <a:pPr marL="820738" lvl="2" indent="-363538">
              <a:lnSpc>
                <a:spcPct val="150000"/>
              </a:lnSpc>
              <a:buFont typeface="Wingdings" panose="05000000000000000000" pitchFamily="2" charset="2"/>
              <a:buChar char="Ø"/>
            </a:pPr>
            <a:r>
              <a:rPr lang="fr-CA" sz="1400" dirty="0"/>
              <a:t>Mesures d’urgence</a:t>
            </a:r>
          </a:p>
          <a:p>
            <a:pPr marL="820738" lvl="2" indent="-363538">
              <a:lnSpc>
                <a:spcPct val="150000"/>
              </a:lnSpc>
              <a:buFont typeface="Wingdings" panose="05000000000000000000" pitchFamily="2" charset="2"/>
              <a:buChar char="Ø"/>
            </a:pPr>
            <a:r>
              <a:rPr lang="fr-CA" sz="1400" dirty="0"/>
              <a:t>Accessibilité dans les communautés </a:t>
            </a:r>
            <a:r>
              <a:rPr lang="fr-CA" sz="1400" dirty="0" smtClean="0"/>
              <a:t>autochtones.</a:t>
            </a:r>
            <a:endParaRPr lang="fr-CA" sz="1400" dirty="0"/>
          </a:p>
        </p:txBody>
      </p:sp>
      <p:sp>
        <p:nvSpPr>
          <p:cNvPr id="3" name="Title 2"/>
          <p:cNvSpPr>
            <a:spLocks noGrp="1"/>
          </p:cNvSpPr>
          <p:nvPr>
            <p:ph type="title"/>
          </p:nvPr>
        </p:nvSpPr>
        <p:spPr>
          <a:xfrm>
            <a:off x="6475955" y="280355"/>
            <a:ext cx="5060515" cy="1166218"/>
          </a:xfrm>
        </p:spPr>
        <p:txBody>
          <a:bodyPr>
            <a:normAutofit/>
          </a:bodyPr>
          <a:lstStyle/>
          <a:p>
            <a:r>
              <a:rPr lang="en-CA" sz="3800" b="1" dirty="0">
                <a:latin typeface="Arial (Headings)"/>
              </a:rPr>
              <a:t>Funding </a:t>
            </a:r>
            <a:r>
              <a:rPr lang="en-CA" sz="3800" b="1" dirty="0" smtClean="0">
                <a:latin typeface="Arial (Headings)"/>
              </a:rPr>
              <a:t>research </a:t>
            </a:r>
            <a:br>
              <a:rPr lang="en-CA" sz="3800" b="1" dirty="0" smtClean="0">
                <a:latin typeface="Arial (Headings)"/>
              </a:rPr>
            </a:br>
            <a:r>
              <a:rPr lang="en-CA" sz="3800" b="1" dirty="0" smtClean="0">
                <a:latin typeface="Arial (Headings)"/>
              </a:rPr>
              <a:t>[1 of 2]</a:t>
            </a:r>
            <a:endParaRPr lang="fr-CA" sz="3800" b="1" dirty="0">
              <a:latin typeface="Arial (Headings)"/>
            </a:endParaRPr>
          </a:p>
        </p:txBody>
      </p:sp>
      <p:sp>
        <p:nvSpPr>
          <p:cNvPr id="8" name="Content Placeholder 1">
            <a:extLst>
              <a:ext uri="{FF2B5EF4-FFF2-40B4-BE49-F238E27FC236}">
                <a16:creationId xmlns:a16="http://schemas.microsoft.com/office/drawing/2014/main" id="{75FAD285-6AEB-4CC6-B55E-4BB839B63F8E}"/>
              </a:ext>
            </a:extLst>
          </p:cNvPr>
          <p:cNvSpPr txBox="1">
            <a:spLocks/>
          </p:cNvSpPr>
          <p:nvPr/>
        </p:nvSpPr>
        <p:spPr>
          <a:xfrm>
            <a:off x="6475955" y="1548420"/>
            <a:ext cx="5060515" cy="399077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indent="-350838">
              <a:lnSpc>
                <a:spcPct val="200000"/>
              </a:lnSpc>
              <a:buFont typeface="Wingdings" panose="05000000000000000000" pitchFamily="2" charset="2"/>
              <a:buChar char="§"/>
            </a:pPr>
            <a:r>
              <a:rPr lang="en-CA" sz="1400" dirty="0"/>
              <a:t>The research we fund will help inform the development of standards.</a:t>
            </a:r>
          </a:p>
          <a:p>
            <a:pPr marL="714375" indent="-350838">
              <a:lnSpc>
                <a:spcPct val="200000"/>
              </a:lnSpc>
              <a:buFont typeface="Wingdings" panose="05000000000000000000" pitchFamily="2" charset="2"/>
              <a:buChar char="§"/>
            </a:pPr>
            <a:r>
              <a:rPr lang="fr-CA" sz="1400" dirty="0"/>
              <a:t>To date, </a:t>
            </a:r>
            <a:r>
              <a:rPr lang="fr-CA" sz="1400" dirty="0" err="1"/>
              <a:t>we</a:t>
            </a:r>
            <a:r>
              <a:rPr lang="fr-CA" sz="1400" dirty="0"/>
              <a:t> have </a:t>
            </a:r>
            <a:r>
              <a:rPr lang="fr-CA" sz="1400" dirty="0" err="1"/>
              <a:t>funded</a:t>
            </a:r>
            <a:r>
              <a:rPr lang="fr-CA" sz="1400" dirty="0"/>
              <a:t> 24 </a:t>
            </a:r>
            <a:r>
              <a:rPr lang="fr-CA" sz="1400" dirty="0" err="1"/>
              <a:t>projects</a:t>
            </a:r>
            <a:r>
              <a:rPr lang="fr-CA" sz="1400" dirty="0"/>
              <a:t> on:</a:t>
            </a:r>
          </a:p>
          <a:p>
            <a:pPr marL="1171575" lvl="2" indent="-350838">
              <a:lnSpc>
                <a:spcPct val="200000"/>
              </a:lnSpc>
              <a:buFont typeface="Wingdings" panose="05000000000000000000" pitchFamily="2" charset="2"/>
              <a:buChar char="Ø"/>
            </a:pPr>
            <a:r>
              <a:rPr lang="en-CA" sz="1400" dirty="0"/>
              <a:t>Employment</a:t>
            </a:r>
          </a:p>
          <a:p>
            <a:pPr marL="1171575" lvl="2" indent="-350838">
              <a:lnSpc>
                <a:spcPct val="200000"/>
              </a:lnSpc>
              <a:buFont typeface="Wingdings" panose="05000000000000000000" pitchFamily="2" charset="2"/>
              <a:buChar char="Ø"/>
            </a:pPr>
            <a:r>
              <a:rPr lang="en-CA" sz="1400" dirty="0"/>
              <a:t>Built environment</a:t>
            </a:r>
          </a:p>
          <a:p>
            <a:pPr marL="1171575" lvl="2" indent="-350838">
              <a:lnSpc>
                <a:spcPct val="200000"/>
              </a:lnSpc>
              <a:buFont typeface="Wingdings" panose="05000000000000000000" pitchFamily="2" charset="2"/>
              <a:buChar char="Ø"/>
            </a:pPr>
            <a:r>
              <a:rPr lang="en-CA" sz="1400" dirty="0"/>
              <a:t>Accessible communications </a:t>
            </a:r>
          </a:p>
          <a:p>
            <a:pPr marL="1171575" lvl="2" indent="-350838">
              <a:lnSpc>
                <a:spcPct val="200000"/>
              </a:lnSpc>
              <a:buFont typeface="Wingdings" panose="05000000000000000000" pitchFamily="2" charset="2"/>
              <a:buChar char="Ø"/>
            </a:pPr>
            <a:r>
              <a:rPr lang="en-CA" sz="1400" dirty="0"/>
              <a:t>Information and communication technologies </a:t>
            </a:r>
          </a:p>
          <a:p>
            <a:pPr marL="1171575" lvl="2" indent="-350838">
              <a:lnSpc>
                <a:spcPct val="200000"/>
              </a:lnSpc>
              <a:buFont typeface="Wingdings" panose="05000000000000000000" pitchFamily="2" charset="2"/>
              <a:buChar char="Ø"/>
            </a:pPr>
            <a:r>
              <a:rPr lang="en-CA" sz="1400" dirty="0"/>
              <a:t>Emergency measures</a:t>
            </a:r>
          </a:p>
          <a:p>
            <a:pPr marL="1171575" lvl="2" indent="-350838">
              <a:lnSpc>
                <a:spcPct val="200000"/>
              </a:lnSpc>
              <a:buFont typeface="Wingdings" panose="05000000000000000000" pitchFamily="2" charset="2"/>
              <a:buChar char="Ø"/>
            </a:pPr>
            <a:r>
              <a:rPr lang="en-CA" sz="1400" dirty="0"/>
              <a:t>Accessibility in Indigenous </a:t>
            </a:r>
            <a:r>
              <a:rPr lang="en-CA" sz="1400" dirty="0" smtClean="0"/>
              <a:t>communities</a:t>
            </a:r>
            <a:r>
              <a:rPr lang="en-CA" sz="1400" dirty="0"/>
              <a:t>.</a:t>
            </a:r>
          </a:p>
        </p:txBody>
      </p:sp>
    </p:spTree>
    <p:extLst>
      <p:ext uri="{BB962C8B-B14F-4D97-AF65-F5344CB8AC3E}">
        <p14:creationId xmlns:p14="http://schemas.microsoft.com/office/powerpoint/2010/main" val="1456416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701457" y="280355"/>
            <a:ext cx="5761974" cy="1166218"/>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fr-CA" sz="3800" b="1" dirty="0">
                <a:latin typeface="Arial (Headings)"/>
              </a:rPr>
              <a:t>Financement de la </a:t>
            </a:r>
            <a:r>
              <a:rPr lang="fr-CA" sz="3800" b="1" dirty="0" smtClean="0">
                <a:latin typeface="Arial (Headings)"/>
              </a:rPr>
              <a:t>recherche [2 de 2]</a:t>
            </a:r>
            <a:endParaRPr lang="fr-CA" sz="3800" b="1" dirty="0">
              <a:latin typeface="Arial (Headings)"/>
            </a:endParaRPr>
          </a:p>
        </p:txBody>
      </p:sp>
      <p:sp>
        <p:nvSpPr>
          <p:cNvPr id="2" name="Content Placeholder 1"/>
          <p:cNvSpPr>
            <a:spLocks noGrp="1"/>
          </p:cNvSpPr>
          <p:nvPr>
            <p:ph idx="1"/>
          </p:nvPr>
        </p:nvSpPr>
        <p:spPr>
          <a:xfrm>
            <a:off x="701456" y="1446573"/>
            <a:ext cx="5761973" cy="3871342"/>
          </a:xfrm>
        </p:spPr>
        <p:txBody>
          <a:bodyPr>
            <a:noAutofit/>
          </a:bodyPr>
          <a:lstStyle/>
          <a:p>
            <a:pPr>
              <a:lnSpc>
                <a:spcPct val="150000"/>
              </a:lnSpc>
              <a:buFont typeface="Wingdings" panose="05000000000000000000" pitchFamily="2" charset="2"/>
              <a:buChar char="§"/>
            </a:pPr>
            <a:r>
              <a:rPr lang="fr-CA" sz="1800" dirty="0"/>
              <a:t>Voici des exemples de projets :</a:t>
            </a:r>
          </a:p>
          <a:p>
            <a:pPr marL="714375" lvl="1" indent="-350838">
              <a:lnSpc>
                <a:spcPct val="150000"/>
              </a:lnSpc>
              <a:buFont typeface="Wingdings" panose="05000000000000000000" pitchFamily="2" charset="2"/>
              <a:buChar char="Ø"/>
            </a:pPr>
            <a:r>
              <a:rPr lang="fr-CA" sz="1800" dirty="0"/>
              <a:t>Repérer les barrières à l’accessibilité dans les parcs nationaux</a:t>
            </a:r>
          </a:p>
          <a:p>
            <a:pPr marL="714375" lvl="1" indent="-350838">
              <a:lnSpc>
                <a:spcPct val="150000"/>
              </a:lnSpc>
              <a:buFont typeface="Wingdings" panose="05000000000000000000" pitchFamily="2" charset="2"/>
              <a:buChar char="Ø"/>
            </a:pPr>
            <a:r>
              <a:rPr lang="fr-CA" sz="1800" dirty="0"/>
              <a:t>Effectuer une analyse </a:t>
            </a:r>
            <a:r>
              <a:rPr lang="fr-CA" sz="1800" dirty="0" smtClean="0"/>
              <a:t>des </a:t>
            </a:r>
            <a:r>
              <a:rPr lang="fr-CA" sz="1800" dirty="0"/>
              <a:t>normes d’accessibilité dans les communautés autochtones</a:t>
            </a:r>
          </a:p>
          <a:p>
            <a:pPr marL="714375" lvl="1" indent="-350838">
              <a:lnSpc>
                <a:spcPct val="150000"/>
              </a:lnSpc>
              <a:buFont typeface="Wingdings" panose="05000000000000000000" pitchFamily="2" charset="2"/>
              <a:buChar char="Ø"/>
            </a:pPr>
            <a:r>
              <a:rPr lang="fr-CA" sz="1800" dirty="0"/>
              <a:t>Étudier les lignes directrices en matière d’évacuation d’urgence pour les personnes en situation de </a:t>
            </a:r>
            <a:r>
              <a:rPr lang="fr-CA" sz="1800" dirty="0" smtClean="0"/>
              <a:t>handicap dans les centres urbains</a:t>
            </a:r>
            <a:endParaRPr lang="fr-CA" sz="1800" dirty="0"/>
          </a:p>
        </p:txBody>
      </p:sp>
      <p:sp>
        <p:nvSpPr>
          <p:cNvPr id="3" name="Title 2"/>
          <p:cNvSpPr>
            <a:spLocks noGrp="1"/>
          </p:cNvSpPr>
          <p:nvPr>
            <p:ph type="title"/>
          </p:nvPr>
        </p:nvSpPr>
        <p:spPr>
          <a:xfrm>
            <a:off x="6463431" y="280355"/>
            <a:ext cx="5022936" cy="1166218"/>
          </a:xfrm>
        </p:spPr>
        <p:txBody>
          <a:bodyPr>
            <a:normAutofit/>
          </a:bodyPr>
          <a:lstStyle/>
          <a:p>
            <a:r>
              <a:rPr lang="en-CA" sz="3800" b="1" dirty="0">
                <a:latin typeface="Arial (Headings)"/>
              </a:rPr>
              <a:t>Funding </a:t>
            </a:r>
            <a:r>
              <a:rPr lang="en-CA" sz="3800" b="1" dirty="0" smtClean="0">
                <a:latin typeface="Arial (Headings)"/>
              </a:rPr>
              <a:t>research</a:t>
            </a:r>
            <a:br>
              <a:rPr lang="en-CA" sz="3800" b="1" dirty="0" smtClean="0">
                <a:latin typeface="Arial (Headings)"/>
              </a:rPr>
            </a:br>
            <a:r>
              <a:rPr lang="en-CA" sz="3800" b="1" dirty="0" smtClean="0">
                <a:latin typeface="Arial (Headings)"/>
              </a:rPr>
              <a:t>[2 of 2]</a:t>
            </a:r>
            <a:endParaRPr lang="fr-CA" sz="3800" b="1" dirty="0">
              <a:latin typeface="Arial (Headings)"/>
            </a:endParaRPr>
          </a:p>
        </p:txBody>
      </p:sp>
      <p:sp>
        <p:nvSpPr>
          <p:cNvPr id="7" name="Content Placeholder 1">
            <a:extLst>
              <a:ext uri="{FF2B5EF4-FFF2-40B4-BE49-F238E27FC236}">
                <a16:creationId xmlns:a16="http://schemas.microsoft.com/office/drawing/2014/main" id="{386DDF95-7CA3-416D-9396-61F7026A482D}"/>
              </a:ext>
            </a:extLst>
          </p:cNvPr>
          <p:cNvSpPr txBox="1">
            <a:spLocks/>
          </p:cNvSpPr>
          <p:nvPr/>
        </p:nvSpPr>
        <p:spPr>
          <a:xfrm>
            <a:off x="6463432" y="1446573"/>
            <a:ext cx="5022936" cy="42527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
            </a:pPr>
            <a:r>
              <a:rPr lang="en-CA" sz="1800" dirty="0"/>
              <a:t>Examples of projects include:</a:t>
            </a:r>
          </a:p>
          <a:p>
            <a:pPr lvl="1">
              <a:lnSpc>
                <a:spcPct val="150000"/>
              </a:lnSpc>
              <a:buFont typeface="Wingdings" panose="05000000000000000000" pitchFamily="2" charset="2"/>
              <a:buChar char="§"/>
            </a:pPr>
            <a:r>
              <a:rPr lang="en-CA" sz="1800" dirty="0"/>
              <a:t>Identifying barriers to accessibility in national parks</a:t>
            </a:r>
          </a:p>
          <a:p>
            <a:pPr lvl="1">
              <a:lnSpc>
                <a:spcPct val="150000"/>
              </a:lnSpc>
              <a:buFont typeface="Wingdings" panose="05000000000000000000" pitchFamily="2" charset="2"/>
              <a:buChar char="§"/>
            </a:pPr>
            <a:r>
              <a:rPr lang="en-CA" sz="1800" dirty="0"/>
              <a:t>Environmental scan on accessibility standards in Indigenous communities</a:t>
            </a:r>
          </a:p>
          <a:p>
            <a:pPr lvl="1">
              <a:lnSpc>
                <a:spcPct val="150000"/>
              </a:lnSpc>
              <a:buFont typeface="Wingdings" panose="05000000000000000000" pitchFamily="2" charset="2"/>
              <a:buChar char="§"/>
            </a:pPr>
            <a:r>
              <a:rPr lang="en-CA" sz="1800" dirty="0"/>
              <a:t>Study of evacuation guidelines for persons with disabilities in urban centres during emergencies</a:t>
            </a:r>
          </a:p>
        </p:txBody>
      </p:sp>
    </p:spTree>
    <p:extLst>
      <p:ext uri="{BB962C8B-B14F-4D97-AF65-F5344CB8AC3E}">
        <p14:creationId xmlns:p14="http://schemas.microsoft.com/office/powerpoint/2010/main" val="3084437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458" y="228988"/>
            <a:ext cx="5217982" cy="1144929"/>
          </a:xfrm>
          <a:prstGeom prst="rect">
            <a:avLst/>
          </a:prstGeom>
        </p:spPr>
        <p:txBody>
          <a:bodyPr wrap="square">
            <a:spAutoFit/>
          </a:bodyPr>
          <a:lstStyle/>
          <a:p>
            <a:pPr>
              <a:lnSpc>
                <a:spcPct val="90000"/>
              </a:lnSpc>
            </a:pPr>
            <a:r>
              <a:rPr lang="fr-CA" sz="3800" b="1" dirty="0" smtClean="0">
                <a:latin typeface="Arial (Headings)"/>
                <a:cs typeface="Arial" panose="020B0604020202020204" pitchFamily="34" charset="0"/>
              </a:rPr>
              <a:t>Création de normes</a:t>
            </a:r>
          </a:p>
          <a:p>
            <a:pPr>
              <a:lnSpc>
                <a:spcPct val="90000"/>
              </a:lnSpc>
            </a:pPr>
            <a:r>
              <a:rPr lang="fr-CA" sz="3800" b="1" dirty="0" smtClean="0">
                <a:latin typeface="Arial (Headings)"/>
                <a:cs typeface="Arial" panose="020B0604020202020204" pitchFamily="34" charset="0"/>
              </a:rPr>
              <a:t>[1 de 2]</a:t>
            </a:r>
            <a:endParaRPr lang="fr-CA" sz="3800" b="1" dirty="0">
              <a:latin typeface="Arial (Headings)"/>
              <a:cs typeface="Arial" panose="020B0604020202020204" pitchFamily="34" charset="0"/>
            </a:endParaRPr>
          </a:p>
        </p:txBody>
      </p:sp>
      <p:sp>
        <p:nvSpPr>
          <p:cNvPr id="2" name="Content Placeholder 1"/>
          <p:cNvSpPr>
            <a:spLocks noGrp="1"/>
          </p:cNvSpPr>
          <p:nvPr>
            <p:ph idx="1"/>
          </p:nvPr>
        </p:nvSpPr>
        <p:spPr>
          <a:xfrm>
            <a:off x="723900" y="1514955"/>
            <a:ext cx="5546269" cy="4352445"/>
          </a:xfrm>
        </p:spPr>
        <p:txBody>
          <a:bodyPr>
            <a:noAutofit/>
          </a:bodyPr>
          <a:lstStyle/>
          <a:p>
            <a:pPr marL="355600" indent="-355600">
              <a:lnSpc>
                <a:spcPct val="200000"/>
              </a:lnSpc>
              <a:buFont typeface="Wingdings" panose="05000000000000000000" pitchFamily="2" charset="2"/>
              <a:buChar char="§"/>
            </a:pPr>
            <a:r>
              <a:rPr lang="fr-CA" sz="1800" dirty="0"/>
              <a:t>Des comités techniques créent des normes </a:t>
            </a:r>
            <a:r>
              <a:rPr lang="fr-CA" sz="1800" dirty="0" smtClean="0"/>
              <a:t>pour</a:t>
            </a:r>
            <a:r>
              <a:rPr lang="fr-CA" sz="1800" dirty="0"/>
              <a:t> :</a:t>
            </a:r>
          </a:p>
          <a:p>
            <a:pPr marL="723900" lvl="1" indent="-368300">
              <a:lnSpc>
                <a:spcPct val="200000"/>
              </a:lnSpc>
              <a:buFont typeface="Wingdings" panose="05000000000000000000" pitchFamily="2" charset="2"/>
              <a:buChar char="Ø"/>
            </a:pPr>
            <a:r>
              <a:rPr lang="fr-CA" sz="1800" dirty="0" smtClean="0"/>
              <a:t>L’environnement </a:t>
            </a:r>
            <a:r>
              <a:rPr lang="fr-CA" sz="1800" dirty="0"/>
              <a:t>bâti</a:t>
            </a:r>
          </a:p>
          <a:p>
            <a:pPr marL="723900" lvl="1" indent="-368300">
              <a:lnSpc>
                <a:spcPct val="200000"/>
              </a:lnSpc>
              <a:buFont typeface="Wingdings" panose="05000000000000000000" pitchFamily="2" charset="2"/>
              <a:buChar char="Ø"/>
            </a:pPr>
            <a:r>
              <a:rPr lang="fr-CA" sz="1800" dirty="0" smtClean="0"/>
              <a:t>L’évacuation </a:t>
            </a:r>
            <a:r>
              <a:rPr lang="fr-CA" sz="1800" dirty="0"/>
              <a:t>d’urgence</a:t>
            </a:r>
          </a:p>
          <a:p>
            <a:pPr marL="723900" lvl="1" indent="-368300">
              <a:lnSpc>
                <a:spcPct val="200000"/>
              </a:lnSpc>
              <a:buFont typeface="Wingdings" panose="05000000000000000000" pitchFamily="2" charset="2"/>
              <a:buChar char="Ø"/>
            </a:pPr>
            <a:r>
              <a:rPr lang="fr-CA" sz="1800" dirty="0" smtClean="0"/>
              <a:t>Les espaces </a:t>
            </a:r>
            <a:r>
              <a:rPr lang="fr-CA" sz="1800" dirty="0"/>
              <a:t>extérieurs</a:t>
            </a:r>
          </a:p>
          <a:p>
            <a:pPr marL="723900" lvl="1" indent="-368300">
              <a:lnSpc>
                <a:spcPct val="200000"/>
              </a:lnSpc>
              <a:buFont typeface="Wingdings" panose="05000000000000000000" pitchFamily="2" charset="2"/>
              <a:buChar char="Ø"/>
            </a:pPr>
            <a:r>
              <a:rPr lang="fr-CA" sz="1800" dirty="0" smtClean="0"/>
              <a:t>Le langage </a:t>
            </a:r>
            <a:r>
              <a:rPr lang="fr-CA" sz="1800" dirty="0"/>
              <a:t>simple</a:t>
            </a:r>
          </a:p>
          <a:p>
            <a:pPr marL="723900" lvl="1" indent="-368300">
              <a:lnSpc>
                <a:spcPct val="200000"/>
              </a:lnSpc>
              <a:buFont typeface="Wingdings" panose="05000000000000000000" pitchFamily="2" charset="2"/>
              <a:buChar char="Ø"/>
            </a:pPr>
            <a:r>
              <a:rPr lang="fr-CA" sz="1800" dirty="0" smtClean="0"/>
              <a:t>L’emploi</a:t>
            </a:r>
            <a:endParaRPr lang="fr-CA" sz="1800" dirty="0"/>
          </a:p>
        </p:txBody>
      </p:sp>
      <p:sp>
        <p:nvSpPr>
          <p:cNvPr id="3" name="Title 2"/>
          <p:cNvSpPr>
            <a:spLocks noGrp="1"/>
          </p:cNvSpPr>
          <p:nvPr>
            <p:ph type="title"/>
          </p:nvPr>
        </p:nvSpPr>
        <p:spPr>
          <a:xfrm>
            <a:off x="6272560" y="207699"/>
            <a:ext cx="5589588" cy="1166218"/>
          </a:xfrm>
        </p:spPr>
        <p:txBody>
          <a:bodyPr>
            <a:noAutofit/>
          </a:bodyPr>
          <a:lstStyle/>
          <a:p>
            <a:r>
              <a:rPr lang="en-CA" sz="3800" b="1" dirty="0">
                <a:latin typeface="Arial (Headings)"/>
              </a:rPr>
              <a:t>Creating </a:t>
            </a:r>
            <a:r>
              <a:rPr lang="en-CA" sz="3800" b="1" dirty="0" smtClean="0">
                <a:latin typeface="Arial (Headings)"/>
              </a:rPr>
              <a:t>standards</a:t>
            </a:r>
            <a:br>
              <a:rPr lang="en-CA" sz="3800" b="1" dirty="0" smtClean="0">
                <a:latin typeface="Arial (Headings)"/>
              </a:rPr>
            </a:br>
            <a:r>
              <a:rPr lang="en-CA" sz="3800" b="1" dirty="0" smtClean="0">
                <a:latin typeface="Arial (Headings)"/>
              </a:rPr>
              <a:t>[1 of 2]</a:t>
            </a:r>
            <a:endParaRPr lang="fr-CA" sz="3800" b="1" dirty="0">
              <a:latin typeface="Arial (Headings)"/>
            </a:endParaRPr>
          </a:p>
        </p:txBody>
      </p:sp>
      <p:sp>
        <p:nvSpPr>
          <p:cNvPr id="6" name="Content Placeholder 1">
            <a:extLst>
              <a:ext uri="{FF2B5EF4-FFF2-40B4-BE49-F238E27FC236}">
                <a16:creationId xmlns:a16="http://schemas.microsoft.com/office/drawing/2014/main" id="{8193D901-2ED6-4C16-A615-180887D015B0}"/>
              </a:ext>
            </a:extLst>
          </p:cNvPr>
          <p:cNvSpPr txBox="1">
            <a:spLocks/>
          </p:cNvSpPr>
          <p:nvPr/>
        </p:nvSpPr>
        <p:spPr>
          <a:xfrm>
            <a:off x="6270169" y="1514955"/>
            <a:ext cx="5067300" cy="4204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nSpc>
                <a:spcPct val="200000"/>
              </a:lnSpc>
              <a:buFont typeface="Wingdings" panose="05000000000000000000" pitchFamily="2" charset="2"/>
              <a:buChar char="§"/>
            </a:pPr>
            <a:r>
              <a:rPr lang="en-CA" sz="1800" dirty="0"/>
              <a:t>Technical committees creating standards for:</a:t>
            </a:r>
          </a:p>
          <a:p>
            <a:pPr marL="723900" lvl="1" indent="-368300">
              <a:lnSpc>
                <a:spcPct val="200000"/>
              </a:lnSpc>
              <a:buFont typeface="Wingdings" panose="05000000000000000000" pitchFamily="2" charset="2"/>
              <a:buChar char="Ø"/>
            </a:pPr>
            <a:r>
              <a:rPr lang="en-CA" sz="1800" dirty="0"/>
              <a:t>Built environment</a:t>
            </a:r>
          </a:p>
          <a:p>
            <a:pPr marL="723900" lvl="1" indent="-368300">
              <a:lnSpc>
                <a:spcPct val="200000"/>
              </a:lnSpc>
              <a:buFont typeface="Wingdings" panose="05000000000000000000" pitchFamily="2" charset="2"/>
              <a:buChar char="Ø"/>
            </a:pPr>
            <a:r>
              <a:rPr lang="en-CA" sz="1800" dirty="0"/>
              <a:t>Emergency egress</a:t>
            </a:r>
          </a:p>
          <a:p>
            <a:pPr marL="723900" lvl="1" indent="-368300">
              <a:lnSpc>
                <a:spcPct val="200000"/>
              </a:lnSpc>
              <a:buFont typeface="Wingdings" panose="05000000000000000000" pitchFamily="2" charset="2"/>
              <a:buChar char="Ø"/>
            </a:pPr>
            <a:r>
              <a:rPr lang="en-CA" sz="1800" dirty="0"/>
              <a:t>Outdoor spaces</a:t>
            </a:r>
          </a:p>
          <a:p>
            <a:pPr marL="723900" lvl="1" indent="-368300">
              <a:lnSpc>
                <a:spcPct val="200000"/>
              </a:lnSpc>
              <a:buFont typeface="Wingdings" panose="05000000000000000000" pitchFamily="2" charset="2"/>
              <a:buChar char="Ø"/>
            </a:pPr>
            <a:r>
              <a:rPr lang="en-CA" sz="1800" dirty="0"/>
              <a:t>Plain language</a:t>
            </a:r>
          </a:p>
          <a:p>
            <a:pPr marL="723900" lvl="1" indent="-368300">
              <a:lnSpc>
                <a:spcPct val="200000"/>
              </a:lnSpc>
              <a:buFont typeface="Wingdings" panose="05000000000000000000" pitchFamily="2" charset="2"/>
              <a:buChar char="Ø"/>
            </a:pPr>
            <a:r>
              <a:rPr lang="en-CA" sz="1800" dirty="0"/>
              <a:t>Employment</a:t>
            </a:r>
          </a:p>
        </p:txBody>
      </p:sp>
    </p:spTree>
    <p:extLst>
      <p:ext uri="{BB962C8B-B14F-4D97-AF65-F5344CB8AC3E}">
        <p14:creationId xmlns:p14="http://schemas.microsoft.com/office/powerpoint/2010/main" val="353926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280355"/>
            <a:ext cx="5765800" cy="1261884"/>
          </a:xfrm>
          <a:prstGeom prst="rect">
            <a:avLst/>
          </a:prstGeom>
        </p:spPr>
        <p:txBody>
          <a:bodyPr wrap="square">
            <a:spAutoFit/>
          </a:bodyPr>
          <a:lstStyle/>
          <a:p>
            <a:r>
              <a:rPr lang="fr-CA" sz="3800" b="1" dirty="0" smtClean="0">
                <a:latin typeface="Arial (Headings)"/>
                <a:cs typeface="Arial" panose="020B0604020202020204" pitchFamily="34" charset="0"/>
              </a:rPr>
              <a:t>Création de normes</a:t>
            </a:r>
          </a:p>
          <a:p>
            <a:r>
              <a:rPr lang="fr-CA" sz="3800" b="1" dirty="0" smtClean="0">
                <a:latin typeface="Arial (Headings)"/>
                <a:cs typeface="Arial" panose="020B0604020202020204" pitchFamily="34" charset="0"/>
              </a:rPr>
              <a:t>[2 de 2]</a:t>
            </a:r>
            <a:endParaRPr lang="fr-CA" sz="3800" b="1" dirty="0">
              <a:latin typeface="Arial (Headings)"/>
              <a:cs typeface="Arial" panose="020B0604020202020204" pitchFamily="34" charset="0"/>
            </a:endParaRPr>
          </a:p>
        </p:txBody>
      </p:sp>
      <p:sp>
        <p:nvSpPr>
          <p:cNvPr id="2" name="Content Placeholder 1"/>
          <p:cNvSpPr>
            <a:spLocks noGrp="1"/>
          </p:cNvSpPr>
          <p:nvPr>
            <p:ph idx="1"/>
          </p:nvPr>
        </p:nvSpPr>
        <p:spPr>
          <a:xfrm>
            <a:off x="685800" y="1542237"/>
            <a:ext cx="5765800" cy="4219735"/>
          </a:xfrm>
        </p:spPr>
        <p:txBody>
          <a:bodyPr>
            <a:noAutofit/>
          </a:bodyPr>
          <a:lstStyle/>
          <a:p>
            <a:pPr marL="355600" indent="-355600">
              <a:lnSpc>
                <a:spcPct val="200000"/>
              </a:lnSpc>
              <a:buFont typeface="Wingdings" panose="05000000000000000000" pitchFamily="2" charset="2"/>
              <a:buChar char="§"/>
            </a:pPr>
            <a:r>
              <a:rPr lang="fr-CA" sz="1700" dirty="0"/>
              <a:t>Travaux en cours avec le Groupe CSA sur des normes </a:t>
            </a:r>
            <a:r>
              <a:rPr lang="fr-CA" sz="1700" dirty="0" smtClean="0"/>
              <a:t>pour</a:t>
            </a:r>
            <a:r>
              <a:rPr lang="fr-CA" sz="1700" dirty="0"/>
              <a:t> :</a:t>
            </a:r>
          </a:p>
          <a:p>
            <a:pPr marL="723900" lvl="1" indent="-368300">
              <a:lnSpc>
                <a:spcPct val="200000"/>
              </a:lnSpc>
              <a:buFont typeface="Wingdings" panose="05000000000000000000" pitchFamily="2" charset="2"/>
              <a:buChar char="Ø"/>
            </a:pPr>
            <a:r>
              <a:rPr lang="fr-CA" sz="1700" dirty="0"/>
              <a:t>L</a:t>
            </a:r>
            <a:r>
              <a:rPr lang="fr-CA" sz="1700" dirty="0" smtClean="0"/>
              <a:t>es bornes </a:t>
            </a:r>
            <a:r>
              <a:rPr lang="fr-CA" sz="1700" dirty="0"/>
              <a:t>de paiement électronique accessibles</a:t>
            </a:r>
          </a:p>
          <a:p>
            <a:pPr marL="723900" lvl="1" indent="-368300">
              <a:lnSpc>
                <a:spcPct val="200000"/>
              </a:lnSpc>
              <a:buFont typeface="Wingdings" panose="05000000000000000000" pitchFamily="2" charset="2"/>
              <a:buChar char="Ø"/>
            </a:pPr>
            <a:r>
              <a:rPr lang="fr-CA" sz="1700" dirty="0" smtClean="0"/>
              <a:t>La conception </a:t>
            </a:r>
            <a:r>
              <a:rPr lang="fr-CA" sz="1700" dirty="0"/>
              <a:t>accessible pour l’environnement bâti</a:t>
            </a:r>
          </a:p>
          <a:p>
            <a:pPr marL="723900" lvl="1" indent="-368300">
              <a:lnSpc>
                <a:spcPct val="200000"/>
              </a:lnSpc>
              <a:buFont typeface="Wingdings" panose="05000000000000000000" pitchFamily="2" charset="2"/>
              <a:buChar char="Ø"/>
            </a:pPr>
            <a:r>
              <a:rPr lang="fr-CA" sz="1700" dirty="0" smtClean="0"/>
              <a:t>Le logement </a:t>
            </a:r>
            <a:r>
              <a:rPr lang="fr-CA" sz="1700" dirty="0"/>
              <a:t>accessible </a:t>
            </a:r>
            <a:r>
              <a:rPr lang="fr-CA" sz="1700" dirty="0" smtClean="0"/>
              <a:t>(avec </a:t>
            </a:r>
            <a:r>
              <a:rPr lang="fr-CA" sz="1700" dirty="0"/>
              <a:t>la Société canadienne d’hypothèques et de logement)</a:t>
            </a:r>
          </a:p>
        </p:txBody>
      </p:sp>
      <p:sp>
        <p:nvSpPr>
          <p:cNvPr id="3" name="Title 2"/>
          <p:cNvSpPr>
            <a:spLocks noGrp="1"/>
          </p:cNvSpPr>
          <p:nvPr>
            <p:ph type="title"/>
          </p:nvPr>
        </p:nvSpPr>
        <p:spPr>
          <a:xfrm>
            <a:off x="6476999" y="280354"/>
            <a:ext cx="5046945" cy="1323439"/>
          </a:xfrm>
        </p:spPr>
        <p:txBody>
          <a:bodyPr>
            <a:normAutofit/>
          </a:bodyPr>
          <a:lstStyle/>
          <a:p>
            <a:r>
              <a:rPr lang="en-CA" sz="3800" b="1" dirty="0">
                <a:latin typeface="Arial (Headings)"/>
              </a:rPr>
              <a:t>Creating </a:t>
            </a:r>
            <a:r>
              <a:rPr lang="en-CA" sz="3800" b="1" dirty="0" smtClean="0">
                <a:latin typeface="Arial (Headings)"/>
              </a:rPr>
              <a:t>standards</a:t>
            </a:r>
            <a:br>
              <a:rPr lang="en-CA" sz="3800" b="1" dirty="0" smtClean="0">
                <a:latin typeface="Arial (Headings)"/>
              </a:rPr>
            </a:br>
            <a:r>
              <a:rPr lang="en-CA" sz="3800" b="1" dirty="0" smtClean="0">
                <a:latin typeface="Arial (Headings)"/>
              </a:rPr>
              <a:t>[2 of 2]</a:t>
            </a:r>
            <a:endParaRPr lang="fr-CA" sz="3800" b="1" dirty="0">
              <a:latin typeface="Arial (Headings)"/>
            </a:endParaRPr>
          </a:p>
        </p:txBody>
      </p:sp>
      <p:sp>
        <p:nvSpPr>
          <p:cNvPr id="7" name="Content Placeholder 1">
            <a:extLst>
              <a:ext uri="{FF2B5EF4-FFF2-40B4-BE49-F238E27FC236}">
                <a16:creationId xmlns:a16="http://schemas.microsoft.com/office/drawing/2014/main" id="{606E5425-83FC-401E-8B29-135F6329F8DD}"/>
              </a:ext>
            </a:extLst>
          </p:cNvPr>
          <p:cNvSpPr txBox="1">
            <a:spLocks/>
          </p:cNvSpPr>
          <p:nvPr/>
        </p:nvSpPr>
        <p:spPr>
          <a:xfrm>
            <a:off x="6451600" y="1542237"/>
            <a:ext cx="5398022" cy="4219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nSpc>
                <a:spcPct val="200000"/>
              </a:lnSpc>
              <a:buFont typeface="Wingdings" panose="05000000000000000000" pitchFamily="2" charset="2"/>
              <a:buChar char="§"/>
            </a:pPr>
            <a:r>
              <a:rPr lang="en-CA" sz="1700" dirty="0"/>
              <a:t>Ongoing work with the CSA Group on standards for:</a:t>
            </a:r>
          </a:p>
          <a:p>
            <a:pPr marL="723900" lvl="1" indent="-368300">
              <a:lnSpc>
                <a:spcPct val="200000"/>
              </a:lnSpc>
              <a:buFont typeface="Wingdings" panose="05000000000000000000" pitchFamily="2" charset="2"/>
              <a:buChar char="Ø"/>
            </a:pPr>
            <a:r>
              <a:rPr lang="en-CA" sz="1700" dirty="0"/>
              <a:t>Accessible electronic payment terminals</a:t>
            </a:r>
          </a:p>
          <a:p>
            <a:pPr marL="723900" lvl="1" indent="-368300">
              <a:lnSpc>
                <a:spcPct val="200000"/>
              </a:lnSpc>
              <a:buFont typeface="Wingdings" panose="05000000000000000000" pitchFamily="2" charset="2"/>
              <a:buChar char="Ø"/>
            </a:pPr>
            <a:r>
              <a:rPr lang="fr-CA" sz="1700" dirty="0"/>
              <a:t>Accessible design for the </a:t>
            </a:r>
            <a:r>
              <a:rPr lang="fr-CA" sz="1700" dirty="0" err="1"/>
              <a:t>built</a:t>
            </a:r>
            <a:r>
              <a:rPr lang="fr-CA" sz="1700" dirty="0"/>
              <a:t> </a:t>
            </a:r>
            <a:r>
              <a:rPr lang="fr-CA" sz="1700" dirty="0" err="1"/>
              <a:t>environment</a:t>
            </a:r>
            <a:endParaRPr lang="en-CA" sz="1700" dirty="0"/>
          </a:p>
          <a:p>
            <a:pPr marL="723900" lvl="1" indent="-368300">
              <a:lnSpc>
                <a:spcPct val="200000"/>
              </a:lnSpc>
              <a:buFont typeface="Wingdings" panose="05000000000000000000" pitchFamily="2" charset="2"/>
              <a:buChar char="Ø"/>
            </a:pPr>
            <a:r>
              <a:rPr lang="en-CA" sz="1700" dirty="0"/>
              <a:t>Accessible housing (with the Canada Mortgage and Housing Corporation)</a:t>
            </a:r>
          </a:p>
        </p:txBody>
      </p:sp>
    </p:spTree>
    <p:extLst>
      <p:ext uri="{BB962C8B-B14F-4D97-AF65-F5344CB8AC3E}">
        <p14:creationId xmlns:p14="http://schemas.microsoft.com/office/powerpoint/2010/main" val="2239740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739035" y="334922"/>
            <a:ext cx="5762081" cy="116621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fr-CA" sz="3800" b="1" dirty="0">
                <a:latin typeface="Arial (Headings)"/>
              </a:rPr>
              <a:t>Lignes directrices concernant la COVID-19</a:t>
            </a:r>
          </a:p>
        </p:txBody>
      </p:sp>
      <p:sp>
        <p:nvSpPr>
          <p:cNvPr id="4" name="Content Placeholder 1"/>
          <p:cNvSpPr txBox="1">
            <a:spLocks/>
          </p:cNvSpPr>
          <p:nvPr/>
        </p:nvSpPr>
        <p:spPr>
          <a:xfrm>
            <a:off x="739034" y="1499157"/>
            <a:ext cx="5762082" cy="42029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lnSpc>
                <a:spcPct val="200000"/>
              </a:lnSpc>
              <a:buFont typeface="Wingdings" panose="05000000000000000000" pitchFamily="2" charset="2"/>
              <a:buChar char="§"/>
            </a:pPr>
            <a:r>
              <a:rPr lang="fr-CA" sz="1800" dirty="0"/>
              <a:t>Lignes directrices en matière d’accessibilité dans les situations d’urgence:</a:t>
            </a:r>
          </a:p>
          <a:p>
            <a:pPr marL="714375" lvl="1" indent="-322263">
              <a:lnSpc>
                <a:spcPct val="200000"/>
              </a:lnSpc>
              <a:buFont typeface="Wingdings" panose="05000000000000000000" pitchFamily="2" charset="2"/>
              <a:buChar char="Ø"/>
            </a:pPr>
            <a:r>
              <a:rPr lang="fr-CA" sz="1800" dirty="0"/>
              <a:t>Retour au travail et travail à la maison</a:t>
            </a:r>
          </a:p>
          <a:p>
            <a:pPr marL="714375" lvl="1" indent="-322263">
              <a:lnSpc>
                <a:spcPct val="200000"/>
              </a:lnSpc>
              <a:buFont typeface="Wingdings" panose="05000000000000000000" pitchFamily="2" charset="2"/>
              <a:buChar char="Ø"/>
            </a:pPr>
            <a:r>
              <a:rPr lang="fr-CA" sz="1800" dirty="0"/>
              <a:t>Communications</a:t>
            </a:r>
          </a:p>
          <a:p>
            <a:pPr marL="714375" lvl="1" indent="-322263">
              <a:lnSpc>
                <a:spcPct val="200000"/>
              </a:lnSpc>
              <a:buFont typeface="Wingdings" panose="05000000000000000000" pitchFamily="2" charset="2"/>
              <a:buChar char="Ø"/>
            </a:pPr>
            <a:r>
              <a:rPr lang="fr-CA" sz="1800" dirty="0" smtClean="0"/>
              <a:t>Prestation </a:t>
            </a:r>
            <a:r>
              <a:rPr lang="fr-CA" sz="1800" dirty="0"/>
              <a:t>de services</a:t>
            </a:r>
          </a:p>
          <a:p>
            <a:pPr marL="714375" lvl="1" indent="-322263">
              <a:lnSpc>
                <a:spcPct val="200000"/>
              </a:lnSpc>
              <a:buFont typeface="Wingdings" panose="05000000000000000000" pitchFamily="2" charset="2"/>
              <a:buChar char="Ø"/>
            </a:pPr>
            <a:r>
              <a:rPr lang="fr-CA" sz="1800" dirty="0"/>
              <a:t>Réponses inclusives aux situations d’urgence</a:t>
            </a:r>
          </a:p>
          <a:p>
            <a:pPr>
              <a:lnSpc>
                <a:spcPct val="200000"/>
              </a:lnSpc>
              <a:buFont typeface="Wingdings" panose="05000000000000000000" pitchFamily="2" charset="2"/>
              <a:buChar char="§"/>
            </a:pPr>
            <a:r>
              <a:rPr lang="fr-CA" sz="1800" dirty="0"/>
              <a:t>Rédigées en collaboration avec des </a:t>
            </a:r>
            <a:r>
              <a:rPr lang="fr-CA" sz="1800" dirty="0" smtClean="0"/>
              <a:t>intervenants</a:t>
            </a:r>
            <a:r>
              <a:rPr lang="fr-CA" sz="1800" dirty="0"/>
              <a:t>.</a:t>
            </a:r>
            <a:endParaRPr lang="fr-CA" sz="1800" strike="sngStrike" dirty="0"/>
          </a:p>
        </p:txBody>
      </p:sp>
      <p:sp>
        <p:nvSpPr>
          <p:cNvPr id="3" name="Title 2"/>
          <p:cNvSpPr>
            <a:spLocks noGrp="1"/>
          </p:cNvSpPr>
          <p:nvPr>
            <p:ph type="title"/>
          </p:nvPr>
        </p:nvSpPr>
        <p:spPr>
          <a:xfrm>
            <a:off x="6501116" y="334922"/>
            <a:ext cx="5047989" cy="1166218"/>
          </a:xfrm>
        </p:spPr>
        <p:txBody>
          <a:bodyPr>
            <a:normAutofit/>
          </a:bodyPr>
          <a:lstStyle/>
          <a:p>
            <a:r>
              <a:rPr lang="fr-CA" sz="3800" b="1" dirty="0">
                <a:latin typeface="Arial (Headings)"/>
              </a:rPr>
              <a:t>Guidelines </a:t>
            </a:r>
            <a:r>
              <a:rPr lang="fr-CA" sz="3800" b="1" dirty="0" err="1">
                <a:latin typeface="Arial (Headings)"/>
              </a:rPr>
              <a:t>related</a:t>
            </a:r>
            <a:r>
              <a:rPr lang="fr-CA" sz="3800" b="1" dirty="0">
                <a:latin typeface="Arial (Headings)"/>
              </a:rPr>
              <a:t>  to COVID-19</a:t>
            </a:r>
          </a:p>
        </p:txBody>
      </p:sp>
      <p:sp>
        <p:nvSpPr>
          <p:cNvPr id="2" name="Content Placeholder 1"/>
          <p:cNvSpPr>
            <a:spLocks noGrp="1"/>
          </p:cNvSpPr>
          <p:nvPr>
            <p:ph idx="1"/>
          </p:nvPr>
        </p:nvSpPr>
        <p:spPr>
          <a:xfrm>
            <a:off x="6501115" y="1501140"/>
            <a:ext cx="5047990" cy="4310937"/>
          </a:xfrm>
        </p:spPr>
        <p:txBody>
          <a:bodyPr>
            <a:noAutofit/>
          </a:bodyPr>
          <a:lstStyle/>
          <a:p>
            <a:pPr>
              <a:lnSpc>
                <a:spcPct val="200000"/>
              </a:lnSpc>
            </a:pPr>
            <a:r>
              <a:rPr lang="fr-CA" sz="1800" dirty="0" err="1"/>
              <a:t>Accessibility</a:t>
            </a:r>
            <a:r>
              <a:rPr lang="fr-CA" sz="1800" dirty="0"/>
              <a:t> guidelines on emergency situations:</a:t>
            </a:r>
          </a:p>
          <a:p>
            <a:pPr lvl="1">
              <a:lnSpc>
                <a:spcPct val="200000"/>
              </a:lnSpc>
            </a:pPr>
            <a:r>
              <a:rPr lang="fr-CA" sz="1800" dirty="0"/>
              <a:t>Return to </a:t>
            </a:r>
            <a:r>
              <a:rPr lang="fr-CA" sz="1800" dirty="0" err="1"/>
              <a:t>work</a:t>
            </a:r>
            <a:r>
              <a:rPr lang="fr-CA" sz="1800" dirty="0"/>
              <a:t> and </a:t>
            </a:r>
            <a:r>
              <a:rPr lang="fr-CA" sz="1800" dirty="0" err="1"/>
              <a:t>work</a:t>
            </a:r>
            <a:r>
              <a:rPr lang="fr-CA" sz="1800" dirty="0"/>
              <a:t> </a:t>
            </a:r>
            <a:r>
              <a:rPr lang="fr-CA" sz="1800" dirty="0" err="1"/>
              <a:t>from</a:t>
            </a:r>
            <a:r>
              <a:rPr lang="fr-CA" sz="1800" dirty="0"/>
              <a:t> home</a:t>
            </a:r>
          </a:p>
          <a:p>
            <a:pPr lvl="1">
              <a:lnSpc>
                <a:spcPct val="200000"/>
              </a:lnSpc>
            </a:pPr>
            <a:r>
              <a:rPr lang="fr-CA" sz="1800" dirty="0"/>
              <a:t>Communications</a:t>
            </a:r>
          </a:p>
          <a:p>
            <a:pPr lvl="1">
              <a:lnSpc>
                <a:spcPct val="200000"/>
              </a:lnSpc>
            </a:pPr>
            <a:r>
              <a:rPr lang="fr-CA" sz="1800" dirty="0"/>
              <a:t>Service Delivery</a:t>
            </a:r>
          </a:p>
          <a:p>
            <a:pPr lvl="1">
              <a:lnSpc>
                <a:spcPct val="200000"/>
              </a:lnSpc>
            </a:pPr>
            <a:r>
              <a:rPr lang="fr-CA" sz="1800" dirty="0"/>
              <a:t>Inclusive emergency </a:t>
            </a:r>
            <a:r>
              <a:rPr lang="fr-CA" sz="1800" dirty="0" err="1"/>
              <a:t>responses</a:t>
            </a:r>
            <a:endParaRPr lang="fr-CA" sz="1800" dirty="0"/>
          </a:p>
          <a:p>
            <a:pPr>
              <a:lnSpc>
                <a:spcPct val="200000"/>
              </a:lnSpc>
            </a:pPr>
            <a:r>
              <a:rPr lang="fr-CA" sz="1800" dirty="0" err="1"/>
              <a:t>Created</a:t>
            </a:r>
            <a:r>
              <a:rPr lang="fr-CA" sz="1800" dirty="0"/>
              <a:t> in collaboration </a:t>
            </a:r>
            <a:r>
              <a:rPr lang="fr-CA" sz="1800" dirty="0" err="1"/>
              <a:t>with</a:t>
            </a:r>
            <a:r>
              <a:rPr lang="fr-CA" sz="1800" dirty="0"/>
              <a:t> stakeholders</a:t>
            </a:r>
          </a:p>
        </p:txBody>
      </p:sp>
    </p:spTree>
    <p:extLst>
      <p:ext uri="{BB962C8B-B14F-4D97-AF65-F5344CB8AC3E}">
        <p14:creationId xmlns:p14="http://schemas.microsoft.com/office/powerpoint/2010/main" val="164319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260" y="387536"/>
            <a:ext cx="5440379" cy="1166218"/>
          </a:xfrm>
        </p:spPr>
        <p:txBody>
          <a:bodyPr>
            <a:normAutofit/>
          </a:bodyPr>
          <a:lstStyle/>
          <a:p>
            <a:r>
              <a:rPr lang="fr-CA" sz="3800" b="1" dirty="0">
                <a:latin typeface="Arial (Headings)"/>
              </a:rPr>
              <a:t>Qui sommes-nous!</a:t>
            </a:r>
          </a:p>
        </p:txBody>
      </p:sp>
      <p:sp>
        <p:nvSpPr>
          <p:cNvPr id="2" name="Content Placeholder 1"/>
          <p:cNvSpPr>
            <a:spLocks noGrp="1"/>
          </p:cNvSpPr>
          <p:nvPr>
            <p:ph idx="1"/>
          </p:nvPr>
        </p:nvSpPr>
        <p:spPr>
          <a:xfrm>
            <a:off x="458188" y="1553754"/>
            <a:ext cx="5517058" cy="4075053"/>
          </a:xfrm>
        </p:spPr>
        <p:txBody>
          <a:bodyPr>
            <a:normAutofit lnSpcReduction="10000"/>
          </a:bodyPr>
          <a:lstStyle/>
          <a:p>
            <a:pPr>
              <a:lnSpc>
                <a:spcPct val="100000"/>
              </a:lnSpc>
            </a:pPr>
            <a:r>
              <a:rPr lang="fr-CA" dirty="0"/>
              <a:t>Organisation créée en 2019 en vertu de la Loi canadienne sur l’accessibilité</a:t>
            </a:r>
          </a:p>
          <a:p>
            <a:pPr>
              <a:lnSpc>
                <a:spcPct val="100000"/>
              </a:lnSpc>
            </a:pPr>
            <a:r>
              <a:rPr lang="fr-CA" dirty="0" smtClean="0"/>
              <a:t>Le principe«</a:t>
            </a:r>
            <a:r>
              <a:rPr lang="fr-CA" dirty="0"/>
              <a:t> Rien sans nous » est au cœur de notre mandat</a:t>
            </a:r>
          </a:p>
          <a:p>
            <a:pPr>
              <a:lnSpc>
                <a:spcPct val="100000"/>
              </a:lnSpc>
            </a:pPr>
            <a:r>
              <a:rPr lang="fr-CA" dirty="0"/>
              <a:t>Nous finançons la recherche sur l’accessibilité et </a:t>
            </a:r>
            <a:r>
              <a:rPr lang="fr-CA" dirty="0" smtClean="0"/>
              <a:t>créons </a:t>
            </a:r>
            <a:r>
              <a:rPr lang="fr-CA" dirty="0"/>
              <a:t>des normes afin de rendre le Canada plus accessible </a:t>
            </a:r>
          </a:p>
          <a:p>
            <a:pPr marL="0" indent="0">
              <a:lnSpc>
                <a:spcPct val="100000"/>
              </a:lnSpc>
              <a:buNone/>
            </a:pPr>
            <a:endParaRPr lang="en-CA" dirty="0"/>
          </a:p>
        </p:txBody>
      </p:sp>
      <p:sp>
        <p:nvSpPr>
          <p:cNvPr id="5" name="Title 2">
            <a:extLst>
              <a:ext uri="{FF2B5EF4-FFF2-40B4-BE49-F238E27FC236}">
                <a16:creationId xmlns:a16="http://schemas.microsoft.com/office/drawing/2014/main" id="{6BDB3A8C-5174-4A89-A5C9-D6A177C2588C}"/>
              </a:ext>
            </a:extLst>
          </p:cNvPr>
          <p:cNvSpPr txBox="1">
            <a:spLocks/>
          </p:cNvSpPr>
          <p:nvPr/>
        </p:nvSpPr>
        <p:spPr>
          <a:xfrm>
            <a:off x="6216756" y="387536"/>
            <a:ext cx="5440379" cy="1166218"/>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CA" sz="3800" b="1" dirty="0">
                <a:latin typeface="Arial (Headings)"/>
              </a:rPr>
              <a:t>Get to know us!</a:t>
            </a:r>
          </a:p>
        </p:txBody>
      </p:sp>
      <p:sp>
        <p:nvSpPr>
          <p:cNvPr id="6" name="Content Placeholder 1">
            <a:extLst>
              <a:ext uri="{FF2B5EF4-FFF2-40B4-BE49-F238E27FC236}">
                <a16:creationId xmlns:a16="http://schemas.microsoft.com/office/drawing/2014/main" id="{F528264D-CE72-46C5-8DA0-1598AE225943}"/>
              </a:ext>
            </a:extLst>
          </p:cNvPr>
          <p:cNvSpPr txBox="1">
            <a:spLocks/>
          </p:cNvSpPr>
          <p:nvPr/>
        </p:nvSpPr>
        <p:spPr>
          <a:xfrm>
            <a:off x="6146322" y="1615118"/>
            <a:ext cx="5517058" cy="3952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a:t>Created in 2019 under the Accessible Canada Act</a:t>
            </a:r>
          </a:p>
          <a:p>
            <a:pPr>
              <a:lnSpc>
                <a:spcPct val="100000"/>
              </a:lnSpc>
            </a:pPr>
            <a:r>
              <a:rPr lang="en-CA"/>
              <a:t>“Nothing without us” is at the heart of our mandate</a:t>
            </a:r>
          </a:p>
          <a:p>
            <a:pPr>
              <a:lnSpc>
                <a:spcPct val="100000"/>
              </a:lnSpc>
            </a:pPr>
            <a:r>
              <a:rPr lang="en-CA"/>
              <a:t>We fund research and develop standards to make Canada more accessible </a:t>
            </a:r>
          </a:p>
          <a:p>
            <a:pPr marL="0" indent="0">
              <a:lnSpc>
                <a:spcPct val="100000"/>
              </a:lnSpc>
              <a:buFont typeface="Arial" panose="020B0604020202020204" pitchFamily="34" charset="0"/>
              <a:buNone/>
            </a:pPr>
            <a:endParaRPr lang="en-CA" dirty="0"/>
          </a:p>
        </p:txBody>
      </p:sp>
    </p:spTree>
    <p:extLst>
      <p:ext uri="{BB962C8B-B14F-4D97-AF65-F5344CB8AC3E}">
        <p14:creationId xmlns:p14="http://schemas.microsoft.com/office/powerpoint/2010/main" val="3660654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26510" y="336647"/>
            <a:ext cx="5498926" cy="1846659"/>
          </a:xfrm>
          <a:prstGeom prst="rect">
            <a:avLst/>
          </a:prstGeom>
        </p:spPr>
        <p:txBody>
          <a:bodyPr wrap="square">
            <a:spAutoFit/>
          </a:bodyPr>
          <a:lstStyle/>
          <a:p>
            <a:pPr>
              <a:lnSpc>
                <a:spcPct val="150000"/>
              </a:lnSpc>
            </a:pPr>
            <a:r>
              <a:rPr lang="fr-CA" sz="3800" b="1" dirty="0" smtClean="0">
                <a:latin typeface="Arial (Headings)"/>
                <a:cs typeface="Arial" panose="020B0604020202020204" pitchFamily="34" charset="0"/>
              </a:rPr>
              <a:t>Consultations avec </a:t>
            </a:r>
            <a:r>
              <a:rPr lang="fr-CA" sz="3800" b="1" dirty="0">
                <a:latin typeface="Arial (Headings)"/>
                <a:cs typeface="Arial" panose="020B0604020202020204" pitchFamily="34" charset="0"/>
              </a:rPr>
              <a:t>les Canadiens</a:t>
            </a:r>
          </a:p>
        </p:txBody>
      </p:sp>
      <p:sp>
        <p:nvSpPr>
          <p:cNvPr id="10" name="Title 6"/>
          <p:cNvSpPr>
            <a:spLocks noGrp="1"/>
          </p:cNvSpPr>
          <p:nvPr>
            <p:ph type="title"/>
          </p:nvPr>
        </p:nvSpPr>
        <p:spPr>
          <a:xfrm>
            <a:off x="6450904" y="336646"/>
            <a:ext cx="5047989" cy="1692570"/>
          </a:xfrm>
        </p:spPr>
        <p:txBody>
          <a:bodyPr>
            <a:noAutofit/>
          </a:bodyPr>
          <a:lstStyle/>
          <a:p>
            <a:pPr>
              <a:lnSpc>
                <a:spcPct val="150000"/>
              </a:lnSpc>
            </a:pPr>
            <a:r>
              <a:rPr lang="en-CA" sz="3800" b="1" dirty="0"/>
              <a:t>Consulting Canadians</a:t>
            </a:r>
            <a:endParaRPr lang="fr-CA" sz="3800" b="1" dirty="0"/>
          </a:p>
        </p:txBody>
      </p:sp>
      <p:pic>
        <p:nvPicPr>
          <p:cNvPr id="4" name="Picture 3" descr="Group of persons with disabilities in various positions, some have empty speech bubbles above them to indicate a thought.&#10;&#10;Groupe de personnes en situation de handicap dans des positions différentes. Certaines ont des bulles de parole vides au-dessus d'elles pour indiquer une pensée." title="Drawing / Dess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4970" y="2354476"/>
            <a:ext cx="5404980" cy="3408668"/>
          </a:xfrm>
          <a:prstGeom prst="rect">
            <a:avLst/>
          </a:prstGeom>
        </p:spPr>
      </p:pic>
    </p:spTree>
    <p:extLst>
      <p:ext uri="{BB962C8B-B14F-4D97-AF65-F5344CB8AC3E}">
        <p14:creationId xmlns:p14="http://schemas.microsoft.com/office/powerpoint/2010/main" val="4056829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1458" y="220587"/>
            <a:ext cx="5761972" cy="1846659"/>
          </a:xfrm>
          <a:prstGeom prst="rect">
            <a:avLst/>
          </a:prstGeom>
        </p:spPr>
        <p:txBody>
          <a:bodyPr wrap="square">
            <a:spAutoFit/>
          </a:bodyPr>
          <a:lstStyle/>
          <a:p>
            <a:r>
              <a:rPr lang="fr-CA" sz="3800" b="1" dirty="0" smtClean="0">
                <a:latin typeface="Arial (Headings)"/>
                <a:cs typeface="Arial" panose="020B0604020202020204" pitchFamily="34" charset="0"/>
              </a:rPr>
              <a:t>Premières consultations avec </a:t>
            </a:r>
            <a:r>
              <a:rPr lang="fr-CA" sz="3800" b="1" dirty="0">
                <a:latin typeface="Arial (Headings)"/>
                <a:cs typeface="Arial" panose="020B0604020202020204" pitchFamily="34" charset="0"/>
              </a:rPr>
              <a:t>les Canadiens</a:t>
            </a:r>
          </a:p>
        </p:txBody>
      </p:sp>
      <p:sp>
        <p:nvSpPr>
          <p:cNvPr id="2" name="Content Placeholder 1"/>
          <p:cNvSpPr>
            <a:spLocks noGrp="1"/>
          </p:cNvSpPr>
          <p:nvPr>
            <p:ph idx="1"/>
          </p:nvPr>
        </p:nvSpPr>
        <p:spPr>
          <a:xfrm>
            <a:off x="701458" y="2051570"/>
            <a:ext cx="5358463" cy="3390952"/>
          </a:xfrm>
        </p:spPr>
        <p:txBody>
          <a:bodyPr>
            <a:normAutofit/>
          </a:bodyPr>
          <a:lstStyle/>
          <a:p>
            <a:pPr marL="363538" indent="-363538">
              <a:lnSpc>
                <a:spcPct val="200000"/>
              </a:lnSpc>
              <a:buFont typeface="Wingdings" panose="05000000000000000000" pitchFamily="2" charset="2"/>
              <a:buChar char="§"/>
            </a:pPr>
            <a:r>
              <a:rPr lang="fr-CA" sz="1800" dirty="0" smtClean="0"/>
              <a:t>Fin de notre première </a:t>
            </a:r>
            <a:r>
              <a:rPr lang="fr-CA" sz="1800" dirty="0"/>
              <a:t>ronde de consultations publiques le 30 </a:t>
            </a:r>
            <a:r>
              <a:rPr lang="fr-CA" sz="1800" dirty="0" smtClean="0"/>
              <a:t>septembre.</a:t>
            </a:r>
          </a:p>
          <a:p>
            <a:pPr marL="714375" lvl="2" indent="-350838">
              <a:lnSpc>
                <a:spcPct val="200000"/>
              </a:lnSpc>
              <a:buFont typeface="Wingdings" panose="05000000000000000000" pitchFamily="2" charset="2"/>
              <a:buChar char="Ø"/>
            </a:pPr>
            <a:r>
              <a:rPr lang="fr-CA" sz="1800" dirty="0" smtClean="0"/>
              <a:t>Près </a:t>
            </a:r>
            <a:r>
              <a:rPr lang="fr-CA" sz="1800" dirty="0"/>
              <a:t>de 600 </a:t>
            </a:r>
            <a:r>
              <a:rPr lang="fr-CA" sz="1800" dirty="0" smtClean="0"/>
              <a:t>réponses</a:t>
            </a:r>
            <a:endParaRPr lang="fr-CA" sz="1800" dirty="0"/>
          </a:p>
          <a:p>
            <a:pPr marL="363538" indent="-363538">
              <a:lnSpc>
                <a:spcPct val="200000"/>
              </a:lnSpc>
              <a:buFont typeface="Wingdings" panose="05000000000000000000" pitchFamily="2" charset="2"/>
              <a:buChar char="§"/>
            </a:pPr>
            <a:r>
              <a:rPr lang="fr-CA" sz="1800" dirty="0"/>
              <a:t>Le rapport sur les consultations se trouve </a:t>
            </a:r>
            <a:r>
              <a:rPr lang="fr-CA" sz="1800" dirty="0" smtClean="0"/>
              <a:t>sur notre site web: </a:t>
            </a:r>
            <a:r>
              <a:rPr lang="fr-CA" sz="1800" dirty="0" smtClean="0">
                <a:hlinkClick r:id="rId3"/>
              </a:rPr>
              <a:t>accessible.canada.ca</a:t>
            </a:r>
            <a:endParaRPr lang="fr-CA" sz="1800" dirty="0">
              <a:hlinkClick r:id="rId4"/>
            </a:endParaRPr>
          </a:p>
        </p:txBody>
      </p:sp>
      <p:sp>
        <p:nvSpPr>
          <p:cNvPr id="7" name="Title 6"/>
          <p:cNvSpPr>
            <a:spLocks noGrp="1"/>
          </p:cNvSpPr>
          <p:nvPr>
            <p:ph type="title"/>
          </p:nvPr>
        </p:nvSpPr>
        <p:spPr>
          <a:xfrm>
            <a:off x="6463430" y="312333"/>
            <a:ext cx="5073041" cy="1261884"/>
          </a:xfrm>
        </p:spPr>
        <p:txBody>
          <a:bodyPr>
            <a:noAutofit/>
          </a:bodyPr>
          <a:lstStyle/>
          <a:p>
            <a:r>
              <a:rPr lang="en-CA" sz="3800" b="1" dirty="0" smtClean="0">
                <a:latin typeface="Arial (Headings)"/>
              </a:rPr>
              <a:t>First consultations with Canadians</a:t>
            </a:r>
            <a:endParaRPr lang="fr-CA" sz="3800" b="1" dirty="0">
              <a:latin typeface="Arial (Headings)"/>
            </a:endParaRPr>
          </a:p>
        </p:txBody>
      </p:sp>
      <p:sp>
        <p:nvSpPr>
          <p:cNvPr id="6" name="Content Placeholder 1">
            <a:extLst>
              <a:ext uri="{FF2B5EF4-FFF2-40B4-BE49-F238E27FC236}">
                <a16:creationId xmlns:a16="http://schemas.microsoft.com/office/drawing/2014/main" id="{77BFCABA-51C7-42DD-99AA-44748E5B5B49}"/>
              </a:ext>
            </a:extLst>
          </p:cNvPr>
          <p:cNvSpPr txBox="1">
            <a:spLocks/>
          </p:cNvSpPr>
          <p:nvPr/>
        </p:nvSpPr>
        <p:spPr>
          <a:xfrm>
            <a:off x="6463429" y="2067246"/>
            <a:ext cx="5073041" cy="3390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buFont typeface="Wingdings" panose="05000000000000000000" pitchFamily="2" charset="2"/>
              <a:buChar char="§"/>
            </a:pPr>
            <a:r>
              <a:rPr lang="en-CA" sz="1800" dirty="0"/>
              <a:t>Closed our first public consultation on September </a:t>
            </a:r>
            <a:r>
              <a:rPr lang="en-CA" sz="1800" dirty="0" smtClean="0"/>
              <a:t>30, </a:t>
            </a:r>
          </a:p>
          <a:p>
            <a:pPr lvl="1">
              <a:lnSpc>
                <a:spcPct val="200000"/>
              </a:lnSpc>
              <a:buFont typeface="Wingdings" panose="05000000000000000000" pitchFamily="2" charset="2"/>
              <a:buChar char="Ø"/>
            </a:pPr>
            <a:r>
              <a:rPr lang="en-CA" sz="1800" dirty="0" smtClean="0"/>
              <a:t>with almost </a:t>
            </a:r>
            <a:r>
              <a:rPr lang="en-CA" sz="1800" dirty="0"/>
              <a:t>600 </a:t>
            </a:r>
            <a:r>
              <a:rPr lang="en-CA" sz="1800" dirty="0" smtClean="0"/>
              <a:t>responses</a:t>
            </a:r>
            <a:endParaRPr lang="en-CA" sz="1800" dirty="0"/>
          </a:p>
          <a:p>
            <a:pPr>
              <a:lnSpc>
                <a:spcPct val="200000"/>
              </a:lnSpc>
              <a:buFont typeface="Wingdings" panose="05000000000000000000" pitchFamily="2" charset="2"/>
              <a:buChar char="§"/>
            </a:pPr>
            <a:r>
              <a:rPr lang="en-CA" sz="1800" dirty="0"/>
              <a:t>Consultation report available on </a:t>
            </a:r>
            <a:r>
              <a:rPr lang="en-CA" sz="1800" dirty="0" smtClean="0">
                <a:hlinkClick r:id="rId4"/>
              </a:rPr>
              <a:t>accessible.canada.ca</a:t>
            </a:r>
            <a:endParaRPr lang="en-CA" sz="1800" dirty="0"/>
          </a:p>
        </p:txBody>
      </p:sp>
    </p:spTree>
    <p:extLst>
      <p:ext uri="{BB962C8B-B14F-4D97-AF65-F5344CB8AC3E}">
        <p14:creationId xmlns:p14="http://schemas.microsoft.com/office/powerpoint/2010/main" val="2785528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01457" y="282821"/>
            <a:ext cx="5235880" cy="1166218"/>
          </a:xfrm>
        </p:spPr>
        <p:txBody>
          <a:bodyPr>
            <a:noAutofit/>
          </a:bodyPr>
          <a:lstStyle/>
          <a:p>
            <a:r>
              <a:rPr lang="fr-CA" sz="3800" b="1" dirty="0">
                <a:latin typeface="Arial (Headings)"/>
              </a:rPr>
              <a:t>Aperçu des consultations</a:t>
            </a:r>
          </a:p>
        </p:txBody>
      </p:sp>
      <p:sp>
        <p:nvSpPr>
          <p:cNvPr id="2" name="Content Placeholder 1"/>
          <p:cNvSpPr>
            <a:spLocks noGrp="1"/>
          </p:cNvSpPr>
          <p:nvPr>
            <p:ph idx="1"/>
          </p:nvPr>
        </p:nvSpPr>
        <p:spPr>
          <a:xfrm>
            <a:off x="701457" y="1589259"/>
            <a:ext cx="5373666" cy="4181953"/>
          </a:xfrm>
        </p:spPr>
        <p:txBody>
          <a:bodyPr>
            <a:noAutofit/>
          </a:bodyPr>
          <a:lstStyle/>
          <a:p>
            <a:pPr marL="363538" indent="-363538">
              <a:lnSpc>
                <a:spcPct val="200000"/>
              </a:lnSpc>
              <a:buFont typeface="Wingdings" panose="05000000000000000000" pitchFamily="2" charset="2"/>
              <a:buChar char="§"/>
            </a:pPr>
            <a:r>
              <a:rPr lang="fr-CA" sz="1600" dirty="0"/>
              <a:t>Nous avons demandé :</a:t>
            </a:r>
          </a:p>
          <a:p>
            <a:pPr marL="714375" lvl="2" indent="-350838">
              <a:lnSpc>
                <a:spcPct val="200000"/>
              </a:lnSpc>
              <a:buFont typeface="Wingdings" panose="05000000000000000000" pitchFamily="2" charset="2"/>
              <a:buChar char="Ø"/>
            </a:pPr>
            <a:r>
              <a:rPr lang="fr-CA" sz="1600" dirty="0" smtClean="0"/>
              <a:t>Quelle </a:t>
            </a:r>
            <a:r>
              <a:rPr lang="fr-CA" sz="1600" dirty="0"/>
              <a:t>est la meilleure approche pour continuer de mobiliser les Canadiens en situation de handicap?</a:t>
            </a:r>
          </a:p>
          <a:p>
            <a:pPr marL="714375" lvl="2" indent="-350838">
              <a:lnSpc>
                <a:spcPct val="200000"/>
              </a:lnSpc>
              <a:buFont typeface="Wingdings" panose="05000000000000000000" pitchFamily="2" charset="2"/>
              <a:buChar char="Ø"/>
            </a:pPr>
            <a:r>
              <a:rPr lang="fr-CA" sz="1600" dirty="0"/>
              <a:t>Dans quels secteurs devrions-nous concentrer nos recherches et nos normes?</a:t>
            </a:r>
          </a:p>
          <a:p>
            <a:pPr marL="363538" indent="-363538">
              <a:lnSpc>
                <a:spcPct val="200000"/>
              </a:lnSpc>
              <a:buFont typeface="Wingdings" panose="05000000000000000000" pitchFamily="2" charset="2"/>
              <a:buChar char="§"/>
            </a:pPr>
            <a:r>
              <a:rPr lang="fr-CA" sz="1600" dirty="0"/>
              <a:t> 65 % des participants étaient des personnes en situation de handicap</a:t>
            </a:r>
          </a:p>
        </p:txBody>
      </p:sp>
      <p:sp>
        <p:nvSpPr>
          <p:cNvPr id="5" name="Title 6">
            <a:extLst>
              <a:ext uri="{FF2B5EF4-FFF2-40B4-BE49-F238E27FC236}">
                <a16:creationId xmlns:a16="http://schemas.microsoft.com/office/drawing/2014/main" id="{6F34693F-2ADD-4A2F-A2AC-C6C806341580}"/>
              </a:ext>
            </a:extLst>
          </p:cNvPr>
          <p:cNvSpPr txBox="1">
            <a:spLocks/>
          </p:cNvSpPr>
          <p:nvPr/>
        </p:nvSpPr>
        <p:spPr>
          <a:xfrm>
            <a:off x="6463430" y="282821"/>
            <a:ext cx="4997884" cy="116621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CA" sz="3800" b="1" dirty="0">
                <a:latin typeface="Arial (Headings)"/>
              </a:rPr>
              <a:t>Overview of consultations</a:t>
            </a:r>
          </a:p>
        </p:txBody>
      </p:sp>
      <p:sp>
        <p:nvSpPr>
          <p:cNvPr id="6" name="Content Placeholder 1">
            <a:extLst>
              <a:ext uri="{FF2B5EF4-FFF2-40B4-BE49-F238E27FC236}">
                <a16:creationId xmlns:a16="http://schemas.microsoft.com/office/drawing/2014/main" id="{FDEF7D87-6C90-4C4E-AA74-4A2AFE1D11ED}"/>
              </a:ext>
            </a:extLst>
          </p:cNvPr>
          <p:cNvSpPr txBox="1">
            <a:spLocks/>
          </p:cNvSpPr>
          <p:nvPr/>
        </p:nvSpPr>
        <p:spPr>
          <a:xfrm>
            <a:off x="6463429" y="1449039"/>
            <a:ext cx="4997885" cy="38500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lnSpc>
                <a:spcPct val="200000"/>
              </a:lnSpc>
              <a:buFont typeface="Wingdings" panose="05000000000000000000" pitchFamily="2" charset="2"/>
              <a:buChar char="§"/>
            </a:pPr>
            <a:r>
              <a:rPr lang="fr-CA" sz="1600" dirty="0" err="1"/>
              <a:t>We</a:t>
            </a:r>
            <a:r>
              <a:rPr lang="fr-CA" sz="1600" dirty="0"/>
              <a:t> </a:t>
            </a:r>
            <a:r>
              <a:rPr lang="fr-CA" sz="1600" dirty="0" err="1"/>
              <a:t>asked</a:t>
            </a:r>
            <a:r>
              <a:rPr lang="fr-CA" sz="1600" dirty="0"/>
              <a:t>:</a:t>
            </a:r>
          </a:p>
          <a:p>
            <a:pPr marL="820738" lvl="2" indent="-363538">
              <a:lnSpc>
                <a:spcPct val="200000"/>
              </a:lnSpc>
              <a:buFont typeface="Wingdings" panose="05000000000000000000" pitchFamily="2" charset="2"/>
              <a:buChar char="Ø"/>
            </a:pPr>
            <a:r>
              <a:rPr lang="fr-CA" sz="1600" dirty="0"/>
              <a:t>How </a:t>
            </a:r>
            <a:r>
              <a:rPr lang="fr-CA" sz="1600" dirty="0" err="1"/>
              <a:t>we</a:t>
            </a:r>
            <a:r>
              <a:rPr lang="fr-CA" sz="1600" dirty="0"/>
              <a:t> </a:t>
            </a:r>
            <a:r>
              <a:rPr lang="fr-CA" sz="1600" dirty="0" err="1"/>
              <a:t>should</a:t>
            </a:r>
            <a:r>
              <a:rPr lang="fr-CA" sz="1600" dirty="0"/>
              <a:t> continue to engage </a:t>
            </a:r>
            <a:r>
              <a:rPr lang="fr-CA" sz="1600" dirty="0" err="1"/>
              <a:t>Canadians</a:t>
            </a:r>
            <a:r>
              <a:rPr lang="fr-CA" sz="1600" dirty="0"/>
              <a:t> </a:t>
            </a:r>
            <a:r>
              <a:rPr lang="fr-CA" sz="1600" dirty="0" err="1"/>
              <a:t>with</a:t>
            </a:r>
            <a:r>
              <a:rPr lang="fr-CA" sz="1600" dirty="0"/>
              <a:t> </a:t>
            </a:r>
            <a:r>
              <a:rPr lang="fr-CA" sz="1600" dirty="0" err="1"/>
              <a:t>disabilities</a:t>
            </a:r>
            <a:endParaRPr lang="fr-CA" sz="1600" dirty="0"/>
          </a:p>
          <a:p>
            <a:pPr marL="820738" lvl="2" indent="-363538">
              <a:lnSpc>
                <a:spcPct val="200000"/>
              </a:lnSpc>
              <a:buFont typeface="Wingdings" panose="05000000000000000000" pitchFamily="2" charset="2"/>
              <a:buChar char="Ø"/>
            </a:pPr>
            <a:r>
              <a:rPr lang="fr-CA" sz="1600" dirty="0" err="1"/>
              <a:t>Where</a:t>
            </a:r>
            <a:r>
              <a:rPr lang="fr-CA" sz="1600" dirty="0"/>
              <a:t> </a:t>
            </a:r>
            <a:r>
              <a:rPr lang="fr-CA" sz="1600" dirty="0" err="1"/>
              <a:t>we</a:t>
            </a:r>
            <a:r>
              <a:rPr lang="fr-CA" sz="1600" dirty="0"/>
              <a:t> </a:t>
            </a:r>
            <a:r>
              <a:rPr lang="fr-CA" sz="1600" dirty="0" err="1"/>
              <a:t>should</a:t>
            </a:r>
            <a:r>
              <a:rPr lang="fr-CA" sz="1600" dirty="0"/>
              <a:t> focus </a:t>
            </a:r>
            <a:r>
              <a:rPr lang="fr-CA" sz="1600" dirty="0" err="1"/>
              <a:t>our</a:t>
            </a:r>
            <a:r>
              <a:rPr lang="fr-CA" sz="1600" dirty="0"/>
              <a:t> </a:t>
            </a:r>
            <a:r>
              <a:rPr lang="fr-CA" sz="1600" dirty="0" err="1"/>
              <a:t>research</a:t>
            </a:r>
            <a:r>
              <a:rPr lang="fr-CA" sz="1600" dirty="0"/>
              <a:t> and standards</a:t>
            </a:r>
          </a:p>
          <a:p>
            <a:pPr marL="363538" indent="-363538">
              <a:lnSpc>
                <a:spcPct val="200000"/>
              </a:lnSpc>
              <a:buFont typeface="Wingdings" panose="05000000000000000000" pitchFamily="2" charset="2"/>
              <a:buChar char="§"/>
            </a:pPr>
            <a:r>
              <a:rPr lang="fr-CA" sz="1600" dirty="0"/>
              <a:t>65% of participants </a:t>
            </a:r>
            <a:r>
              <a:rPr lang="fr-CA" sz="1600" dirty="0" err="1"/>
              <a:t>were</a:t>
            </a:r>
            <a:r>
              <a:rPr lang="fr-CA" sz="1600" dirty="0"/>
              <a:t> </a:t>
            </a:r>
            <a:r>
              <a:rPr lang="fr-CA" sz="1600" dirty="0" err="1"/>
              <a:t>persons</a:t>
            </a:r>
            <a:r>
              <a:rPr lang="fr-CA" sz="1600" dirty="0"/>
              <a:t> </a:t>
            </a:r>
            <a:r>
              <a:rPr lang="fr-CA" sz="1600" dirty="0" err="1"/>
              <a:t>with</a:t>
            </a:r>
            <a:r>
              <a:rPr lang="fr-CA" sz="1600" dirty="0"/>
              <a:t> </a:t>
            </a:r>
            <a:r>
              <a:rPr lang="fr-CA" sz="1600" dirty="0" err="1"/>
              <a:t>disabilities</a:t>
            </a:r>
            <a:endParaRPr lang="fr-CA" sz="1600" dirty="0"/>
          </a:p>
        </p:txBody>
      </p:sp>
    </p:spTree>
    <p:extLst>
      <p:ext uri="{BB962C8B-B14F-4D97-AF65-F5344CB8AC3E}">
        <p14:creationId xmlns:p14="http://schemas.microsoft.com/office/powerpoint/2010/main" val="2114143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01458" y="183743"/>
            <a:ext cx="5323561" cy="1458318"/>
          </a:xfrm>
        </p:spPr>
        <p:txBody>
          <a:bodyPr>
            <a:noAutofit/>
          </a:bodyPr>
          <a:lstStyle/>
          <a:p>
            <a:r>
              <a:rPr lang="fr-CA" sz="3800" b="1" dirty="0">
                <a:latin typeface="Arial (Headings)"/>
              </a:rPr>
              <a:t>Principaux </a:t>
            </a:r>
            <a:r>
              <a:rPr lang="fr-CA" sz="3800" b="1" dirty="0" smtClean="0">
                <a:latin typeface="Arial (Headings)"/>
              </a:rPr>
              <a:t>constats: approche </a:t>
            </a:r>
            <a:r>
              <a:rPr lang="fr-CA" sz="3800" b="1" dirty="0">
                <a:latin typeface="Arial (Headings)"/>
              </a:rPr>
              <a:t>de mobilisation</a:t>
            </a:r>
          </a:p>
        </p:txBody>
      </p:sp>
      <p:sp>
        <p:nvSpPr>
          <p:cNvPr id="2" name="Content Placeholder 1"/>
          <p:cNvSpPr>
            <a:spLocks noGrp="1"/>
          </p:cNvSpPr>
          <p:nvPr>
            <p:ph idx="1"/>
          </p:nvPr>
        </p:nvSpPr>
        <p:spPr>
          <a:xfrm>
            <a:off x="701458" y="1883089"/>
            <a:ext cx="4872623" cy="3903936"/>
          </a:xfrm>
        </p:spPr>
        <p:txBody>
          <a:bodyPr>
            <a:noAutofit/>
          </a:bodyPr>
          <a:lstStyle/>
          <a:p>
            <a:pPr marL="363538" indent="-363538">
              <a:lnSpc>
                <a:spcPct val="200000"/>
              </a:lnSpc>
              <a:buFont typeface="Wingdings" panose="05000000000000000000" pitchFamily="2" charset="2"/>
              <a:buChar char="§"/>
            </a:pPr>
            <a:r>
              <a:rPr lang="fr-CA" sz="2400" dirty="0"/>
              <a:t>Une approche flexible et accessible est primordiale</a:t>
            </a:r>
          </a:p>
          <a:p>
            <a:pPr marL="363538" indent="-363538">
              <a:lnSpc>
                <a:spcPct val="200000"/>
              </a:lnSpc>
              <a:buFont typeface="Wingdings" panose="05000000000000000000" pitchFamily="2" charset="2"/>
              <a:buChar char="§"/>
            </a:pPr>
            <a:r>
              <a:rPr lang="fr-CA" sz="2400" dirty="0"/>
              <a:t>81 % des participants privilégient les discussions de groupe</a:t>
            </a:r>
          </a:p>
        </p:txBody>
      </p:sp>
      <p:sp>
        <p:nvSpPr>
          <p:cNvPr id="5" name="Title 6">
            <a:extLst>
              <a:ext uri="{FF2B5EF4-FFF2-40B4-BE49-F238E27FC236}">
                <a16:creationId xmlns:a16="http://schemas.microsoft.com/office/drawing/2014/main" id="{0594CF5E-7850-4CDA-B482-8CCAC95452A6}"/>
              </a:ext>
            </a:extLst>
          </p:cNvPr>
          <p:cNvSpPr txBox="1">
            <a:spLocks/>
          </p:cNvSpPr>
          <p:nvPr/>
        </p:nvSpPr>
        <p:spPr>
          <a:xfrm>
            <a:off x="6475956" y="329793"/>
            <a:ext cx="5060515" cy="1166218"/>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CA" sz="3800" b="1" dirty="0">
                <a:latin typeface="Arial (Headings)"/>
              </a:rPr>
              <a:t>Key findings for engagement</a:t>
            </a:r>
          </a:p>
        </p:txBody>
      </p:sp>
      <p:sp>
        <p:nvSpPr>
          <p:cNvPr id="6" name="Content Placeholder 1">
            <a:extLst>
              <a:ext uri="{FF2B5EF4-FFF2-40B4-BE49-F238E27FC236}">
                <a16:creationId xmlns:a16="http://schemas.microsoft.com/office/drawing/2014/main" id="{17B19CED-53F0-43A8-9CCC-D45DBA30DED4}"/>
              </a:ext>
            </a:extLst>
          </p:cNvPr>
          <p:cNvSpPr txBox="1">
            <a:spLocks/>
          </p:cNvSpPr>
          <p:nvPr/>
        </p:nvSpPr>
        <p:spPr>
          <a:xfrm>
            <a:off x="6475956" y="1883089"/>
            <a:ext cx="5060515" cy="3390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lnSpc>
                <a:spcPct val="200000"/>
              </a:lnSpc>
              <a:buFont typeface="Wingdings" panose="05000000000000000000" pitchFamily="2" charset="2"/>
              <a:buChar char="§"/>
            </a:pPr>
            <a:r>
              <a:rPr lang="fr-CA" sz="2400" dirty="0"/>
              <a:t>A flexible and accessible </a:t>
            </a:r>
            <a:r>
              <a:rPr lang="fr-CA" sz="2400" dirty="0" err="1"/>
              <a:t>approach</a:t>
            </a:r>
            <a:r>
              <a:rPr lang="fr-CA" sz="2400" dirty="0"/>
              <a:t> </a:t>
            </a:r>
            <a:r>
              <a:rPr lang="fr-CA" sz="2400" dirty="0" err="1"/>
              <a:t>is</a:t>
            </a:r>
            <a:r>
              <a:rPr lang="fr-CA" sz="2400" dirty="0"/>
              <a:t> key</a:t>
            </a:r>
          </a:p>
          <a:p>
            <a:pPr marL="363538" indent="-363538">
              <a:lnSpc>
                <a:spcPct val="200000"/>
              </a:lnSpc>
              <a:buFont typeface="Wingdings" panose="05000000000000000000" pitchFamily="2" charset="2"/>
              <a:buChar char="§"/>
            </a:pPr>
            <a:r>
              <a:rPr lang="fr-CA" sz="2400" dirty="0"/>
              <a:t>81% participants </a:t>
            </a:r>
            <a:r>
              <a:rPr lang="fr-CA" sz="2400" dirty="0" err="1"/>
              <a:t>preferred</a:t>
            </a:r>
            <a:r>
              <a:rPr lang="fr-CA" sz="2400" dirty="0"/>
              <a:t> group discussions</a:t>
            </a:r>
          </a:p>
        </p:txBody>
      </p:sp>
    </p:spTree>
    <p:extLst>
      <p:ext uri="{BB962C8B-B14F-4D97-AF65-F5344CB8AC3E}">
        <p14:creationId xmlns:p14="http://schemas.microsoft.com/office/powerpoint/2010/main" val="1247445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8827" y="180146"/>
            <a:ext cx="5334355" cy="770167"/>
          </a:xfrm>
        </p:spPr>
        <p:txBody>
          <a:bodyPr>
            <a:noAutofit/>
          </a:bodyPr>
          <a:lstStyle/>
          <a:p>
            <a:pPr>
              <a:lnSpc>
                <a:spcPct val="200000"/>
              </a:lnSpc>
            </a:pPr>
            <a:r>
              <a:rPr lang="fr-CA" sz="3800" b="1" dirty="0">
                <a:latin typeface="Arial (Headings)"/>
              </a:rPr>
              <a:t>Priorités de recherche </a:t>
            </a:r>
          </a:p>
        </p:txBody>
      </p:sp>
      <p:sp>
        <p:nvSpPr>
          <p:cNvPr id="2" name="Content Placeholder 1"/>
          <p:cNvSpPr>
            <a:spLocks noGrp="1"/>
          </p:cNvSpPr>
          <p:nvPr>
            <p:ph idx="1"/>
          </p:nvPr>
        </p:nvSpPr>
        <p:spPr>
          <a:xfrm>
            <a:off x="638827" y="955941"/>
            <a:ext cx="5334355" cy="4780980"/>
          </a:xfrm>
        </p:spPr>
        <p:txBody>
          <a:bodyPr>
            <a:noAutofit/>
          </a:bodyPr>
          <a:lstStyle/>
          <a:p>
            <a:pPr marL="363538" indent="-363538">
              <a:lnSpc>
                <a:spcPct val="200000"/>
              </a:lnSpc>
              <a:buFont typeface="Wingdings" panose="05000000000000000000" pitchFamily="2" charset="2"/>
              <a:buChar char="§"/>
            </a:pPr>
            <a:r>
              <a:rPr lang="fr-CA" sz="1400" dirty="0"/>
              <a:t>Principales priorités :</a:t>
            </a:r>
          </a:p>
          <a:p>
            <a:pPr marL="820738" lvl="2" indent="-363538">
              <a:lnSpc>
                <a:spcPct val="200000"/>
              </a:lnSpc>
              <a:buFont typeface="Wingdings" panose="05000000000000000000" pitchFamily="2" charset="2"/>
              <a:buChar char="Ø"/>
            </a:pPr>
            <a:r>
              <a:rPr lang="fr-CA" sz="1400" dirty="0"/>
              <a:t>Emploi</a:t>
            </a:r>
          </a:p>
          <a:p>
            <a:pPr marL="820738" lvl="2" indent="-363538">
              <a:lnSpc>
                <a:spcPct val="200000"/>
              </a:lnSpc>
              <a:buFont typeface="Wingdings" panose="05000000000000000000" pitchFamily="2" charset="2"/>
              <a:buChar char="Ø"/>
            </a:pPr>
            <a:r>
              <a:rPr lang="fr-CA" sz="1400" dirty="0"/>
              <a:t>Environnement bâti</a:t>
            </a:r>
          </a:p>
          <a:p>
            <a:pPr marL="820738" lvl="2" indent="-363538">
              <a:lnSpc>
                <a:spcPct val="200000"/>
              </a:lnSpc>
              <a:buFont typeface="Wingdings" panose="05000000000000000000" pitchFamily="2" charset="2"/>
              <a:buChar char="Ø"/>
            </a:pPr>
            <a:r>
              <a:rPr lang="fr-CA" sz="1400" dirty="0"/>
              <a:t>Conception et prestation de programmes et de services</a:t>
            </a:r>
          </a:p>
          <a:p>
            <a:pPr marL="363538" indent="-363538">
              <a:lnSpc>
                <a:spcPct val="200000"/>
              </a:lnSpc>
              <a:buFont typeface="Wingdings" panose="05000000000000000000" pitchFamily="2" charset="2"/>
              <a:buChar char="§"/>
            </a:pPr>
            <a:r>
              <a:rPr lang="fr-CA" sz="1400" dirty="0"/>
              <a:t>Les participants ont souvent souligné l’importance de </a:t>
            </a:r>
            <a:r>
              <a:rPr lang="fr-CA" sz="1400" dirty="0" smtClean="0"/>
              <a:t>l’</a:t>
            </a:r>
            <a:r>
              <a:rPr lang="fr-CA" sz="1400" dirty="0" err="1" smtClean="0"/>
              <a:t>intersectionnalité</a:t>
            </a:r>
            <a:endParaRPr lang="fr-CA" sz="1400" dirty="0"/>
          </a:p>
          <a:p>
            <a:pPr marL="363538" indent="-363538">
              <a:lnSpc>
                <a:spcPct val="200000"/>
              </a:lnSpc>
              <a:buFont typeface="Wingdings" panose="05000000000000000000" pitchFamily="2" charset="2"/>
              <a:buChar char="§"/>
            </a:pPr>
            <a:r>
              <a:rPr lang="fr-CA" sz="1400" dirty="0"/>
              <a:t>Encourager la participation de personnes en situation de handicap est important pour la recherche</a:t>
            </a:r>
          </a:p>
        </p:txBody>
      </p:sp>
      <p:sp>
        <p:nvSpPr>
          <p:cNvPr id="5" name="Title 2">
            <a:extLst>
              <a:ext uri="{FF2B5EF4-FFF2-40B4-BE49-F238E27FC236}">
                <a16:creationId xmlns:a16="http://schemas.microsoft.com/office/drawing/2014/main" id="{95734238-326A-4DD8-B053-3B936723D255}"/>
              </a:ext>
            </a:extLst>
          </p:cNvPr>
          <p:cNvSpPr txBox="1">
            <a:spLocks/>
          </p:cNvSpPr>
          <p:nvPr/>
        </p:nvSpPr>
        <p:spPr>
          <a:xfrm>
            <a:off x="6288066" y="155094"/>
            <a:ext cx="5686816" cy="795219"/>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200000"/>
              </a:lnSpc>
            </a:pPr>
            <a:r>
              <a:rPr lang="en-CA" sz="3800" b="1" dirty="0">
                <a:latin typeface="Arial (Headings)"/>
              </a:rPr>
              <a:t>Research priorities </a:t>
            </a:r>
          </a:p>
        </p:txBody>
      </p:sp>
      <p:sp>
        <p:nvSpPr>
          <p:cNvPr id="6" name="Content Placeholder 1">
            <a:extLst>
              <a:ext uri="{FF2B5EF4-FFF2-40B4-BE49-F238E27FC236}">
                <a16:creationId xmlns:a16="http://schemas.microsoft.com/office/drawing/2014/main" id="{8ECEE29B-F644-4449-B411-C393675CBDE4}"/>
              </a:ext>
            </a:extLst>
          </p:cNvPr>
          <p:cNvSpPr txBox="1">
            <a:spLocks/>
          </p:cNvSpPr>
          <p:nvPr/>
        </p:nvSpPr>
        <p:spPr>
          <a:xfrm>
            <a:off x="6288066" y="1194768"/>
            <a:ext cx="5686816" cy="4303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buFont typeface="Wingdings" panose="05000000000000000000" pitchFamily="2" charset="2"/>
              <a:buChar char="§"/>
            </a:pPr>
            <a:r>
              <a:rPr lang="en-CA" sz="1400" dirty="0"/>
              <a:t>Top priorities:</a:t>
            </a:r>
          </a:p>
          <a:p>
            <a:pPr lvl="1">
              <a:lnSpc>
                <a:spcPct val="200000"/>
              </a:lnSpc>
              <a:buFont typeface="Wingdings" panose="05000000000000000000" pitchFamily="2" charset="2"/>
              <a:buChar char="Ø"/>
            </a:pPr>
            <a:r>
              <a:rPr lang="en-CA" sz="1400" dirty="0"/>
              <a:t>Employment</a:t>
            </a:r>
          </a:p>
          <a:p>
            <a:pPr lvl="1">
              <a:lnSpc>
                <a:spcPct val="200000"/>
              </a:lnSpc>
              <a:buFont typeface="Wingdings" panose="05000000000000000000" pitchFamily="2" charset="2"/>
              <a:buChar char="Ø"/>
            </a:pPr>
            <a:r>
              <a:rPr lang="en-CA" sz="1400" dirty="0"/>
              <a:t>Built environment</a:t>
            </a:r>
          </a:p>
          <a:p>
            <a:pPr lvl="1">
              <a:lnSpc>
                <a:spcPct val="200000"/>
              </a:lnSpc>
              <a:buFont typeface="Wingdings" panose="05000000000000000000" pitchFamily="2" charset="2"/>
              <a:buChar char="Ø"/>
            </a:pPr>
            <a:r>
              <a:rPr lang="en-CA" sz="1400" dirty="0"/>
              <a:t>Design and delivery of programs and services</a:t>
            </a:r>
          </a:p>
          <a:p>
            <a:pPr>
              <a:lnSpc>
                <a:spcPct val="200000"/>
              </a:lnSpc>
              <a:buFont typeface="Wingdings" panose="05000000000000000000" pitchFamily="2" charset="2"/>
              <a:buChar char="§"/>
            </a:pPr>
            <a:r>
              <a:rPr lang="en-CA" sz="1400" dirty="0"/>
              <a:t>Participants often raised the importance of intersectionality </a:t>
            </a:r>
          </a:p>
          <a:p>
            <a:pPr>
              <a:lnSpc>
                <a:spcPct val="200000"/>
              </a:lnSpc>
              <a:buFont typeface="Wingdings" panose="05000000000000000000" pitchFamily="2" charset="2"/>
              <a:buChar char="§"/>
            </a:pPr>
            <a:r>
              <a:rPr lang="en-CA" sz="1400" dirty="0"/>
              <a:t>Involving persons with disabilities is important to research</a:t>
            </a:r>
          </a:p>
        </p:txBody>
      </p:sp>
    </p:spTree>
    <p:extLst>
      <p:ext uri="{BB962C8B-B14F-4D97-AF65-F5344CB8AC3E}">
        <p14:creationId xmlns:p14="http://schemas.microsoft.com/office/powerpoint/2010/main" val="2012756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932" y="351526"/>
            <a:ext cx="5398717" cy="1615058"/>
          </a:xfrm>
        </p:spPr>
        <p:txBody>
          <a:bodyPr>
            <a:noAutofit/>
          </a:bodyPr>
          <a:lstStyle/>
          <a:p>
            <a:r>
              <a:rPr lang="fr-CA" sz="3800" b="1" dirty="0">
                <a:latin typeface="Arial (Headings)"/>
              </a:rPr>
              <a:t>Priorités pour l’établissement de normes</a:t>
            </a:r>
          </a:p>
        </p:txBody>
      </p:sp>
      <p:sp>
        <p:nvSpPr>
          <p:cNvPr id="2" name="Content Placeholder 1"/>
          <p:cNvSpPr>
            <a:spLocks noGrp="1"/>
          </p:cNvSpPr>
          <p:nvPr>
            <p:ph idx="1"/>
          </p:nvPr>
        </p:nvSpPr>
        <p:spPr>
          <a:xfrm>
            <a:off x="688932" y="1966585"/>
            <a:ext cx="5235878" cy="3672455"/>
          </a:xfrm>
        </p:spPr>
        <p:txBody>
          <a:bodyPr>
            <a:normAutofit fontScale="77500" lnSpcReduction="20000"/>
          </a:bodyPr>
          <a:lstStyle/>
          <a:p>
            <a:pPr marL="363538" indent="-363538">
              <a:lnSpc>
                <a:spcPct val="200000"/>
              </a:lnSpc>
              <a:buFont typeface="Wingdings" panose="05000000000000000000" pitchFamily="2" charset="2"/>
              <a:buChar char="§"/>
            </a:pPr>
            <a:r>
              <a:rPr lang="fr-CA" sz="2000" dirty="0"/>
              <a:t>Principales priorités :</a:t>
            </a:r>
          </a:p>
          <a:p>
            <a:pPr lvl="1" indent="-322263">
              <a:lnSpc>
                <a:spcPct val="200000"/>
              </a:lnSpc>
              <a:buFont typeface="Wingdings" panose="05000000000000000000" pitchFamily="2" charset="2"/>
              <a:buChar char="Ø"/>
            </a:pPr>
            <a:r>
              <a:rPr lang="fr-CA" sz="2000" dirty="0"/>
              <a:t>Emploi</a:t>
            </a:r>
          </a:p>
          <a:p>
            <a:pPr lvl="1" indent="-322263">
              <a:lnSpc>
                <a:spcPct val="200000"/>
              </a:lnSpc>
              <a:buFont typeface="Wingdings" panose="05000000000000000000" pitchFamily="2" charset="2"/>
              <a:buChar char="Ø"/>
            </a:pPr>
            <a:r>
              <a:rPr lang="fr-CA" sz="2000" dirty="0"/>
              <a:t>Environnement bâti</a:t>
            </a:r>
          </a:p>
          <a:p>
            <a:pPr marL="363538" indent="-363538">
              <a:lnSpc>
                <a:spcPct val="200000"/>
              </a:lnSpc>
              <a:buFont typeface="Wingdings" panose="05000000000000000000" pitchFamily="2" charset="2"/>
              <a:buChar char="§"/>
            </a:pPr>
            <a:r>
              <a:rPr lang="fr-CA" sz="2000" dirty="0"/>
              <a:t>Tous les </a:t>
            </a:r>
            <a:r>
              <a:rPr lang="fr-CA" sz="2000" dirty="0" smtClean="0"/>
              <a:t>secteurs prioritaires </a:t>
            </a:r>
            <a:r>
              <a:rPr lang="fr-CA" sz="2000" dirty="0"/>
              <a:t>sont interconnectés </a:t>
            </a:r>
          </a:p>
          <a:p>
            <a:pPr marL="363538" indent="-363538">
              <a:lnSpc>
                <a:spcPct val="200000"/>
              </a:lnSpc>
              <a:buFont typeface="Wingdings" panose="05000000000000000000" pitchFamily="2" charset="2"/>
              <a:buChar char="§"/>
            </a:pPr>
            <a:r>
              <a:rPr lang="fr-CA" sz="2000" dirty="0"/>
              <a:t>Encourager la participation de personnes en situation de handicap est important pour l’établissement de normes</a:t>
            </a:r>
          </a:p>
        </p:txBody>
      </p:sp>
      <p:sp>
        <p:nvSpPr>
          <p:cNvPr id="5" name="Title 2">
            <a:extLst>
              <a:ext uri="{FF2B5EF4-FFF2-40B4-BE49-F238E27FC236}">
                <a16:creationId xmlns:a16="http://schemas.microsoft.com/office/drawing/2014/main" id="{250C3AF1-CDF2-45A4-BB46-0491A87EF961}"/>
              </a:ext>
            </a:extLst>
          </p:cNvPr>
          <p:cNvSpPr txBox="1">
            <a:spLocks/>
          </p:cNvSpPr>
          <p:nvPr/>
        </p:nvSpPr>
        <p:spPr>
          <a:xfrm>
            <a:off x="6247159" y="351526"/>
            <a:ext cx="5251733" cy="116621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CA" sz="3800" b="1" dirty="0">
                <a:latin typeface="Arial (Headings)"/>
              </a:rPr>
              <a:t>Priorities for standards</a:t>
            </a:r>
          </a:p>
        </p:txBody>
      </p:sp>
      <p:sp>
        <p:nvSpPr>
          <p:cNvPr id="6" name="Content Placeholder 1">
            <a:extLst>
              <a:ext uri="{FF2B5EF4-FFF2-40B4-BE49-F238E27FC236}">
                <a16:creationId xmlns:a16="http://schemas.microsoft.com/office/drawing/2014/main" id="{32DD8638-1DC0-4C6D-9530-A7839C6750C7}"/>
              </a:ext>
            </a:extLst>
          </p:cNvPr>
          <p:cNvSpPr txBox="1">
            <a:spLocks/>
          </p:cNvSpPr>
          <p:nvPr/>
        </p:nvSpPr>
        <p:spPr>
          <a:xfrm>
            <a:off x="6247159" y="1966584"/>
            <a:ext cx="5251733" cy="3672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lnSpc>
                <a:spcPct val="200000"/>
              </a:lnSpc>
              <a:buFont typeface="Wingdings" panose="05000000000000000000" pitchFamily="2" charset="2"/>
              <a:buChar char="§"/>
            </a:pPr>
            <a:r>
              <a:rPr lang="en-CA" sz="1600" dirty="0"/>
              <a:t>Top priorities:</a:t>
            </a:r>
          </a:p>
          <a:p>
            <a:pPr marL="714375" lvl="1" indent="-350838">
              <a:lnSpc>
                <a:spcPct val="200000"/>
              </a:lnSpc>
              <a:buFont typeface="Wingdings" panose="05000000000000000000" pitchFamily="2" charset="2"/>
              <a:buChar char="Ø"/>
            </a:pPr>
            <a:r>
              <a:rPr lang="en-CA" sz="1600" dirty="0"/>
              <a:t>Employment</a:t>
            </a:r>
          </a:p>
          <a:p>
            <a:pPr marL="714375" lvl="1" indent="-350838">
              <a:lnSpc>
                <a:spcPct val="200000"/>
              </a:lnSpc>
              <a:buFont typeface="Wingdings" panose="05000000000000000000" pitchFamily="2" charset="2"/>
              <a:buChar char="Ø"/>
            </a:pPr>
            <a:r>
              <a:rPr lang="en-CA" sz="1600" dirty="0"/>
              <a:t>Built environment</a:t>
            </a:r>
          </a:p>
          <a:p>
            <a:pPr marL="363538" indent="-363538">
              <a:lnSpc>
                <a:spcPct val="200000"/>
              </a:lnSpc>
              <a:buFont typeface="Wingdings" panose="05000000000000000000" pitchFamily="2" charset="2"/>
              <a:buChar char="§"/>
            </a:pPr>
            <a:r>
              <a:rPr lang="en-CA" sz="1600" dirty="0"/>
              <a:t>All priority areas are interconnected </a:t>
            </a:r>
          </a:p>
          <a:p>
            <a:pPr marL="363538" indent="-363538">
              <a:lnSpc>
                <a:spcPct val="200000"/>
              </a:lnSpc>
              <a:buFont typeface="Wingdings" panose="05000000000000000000" pitchFamily="2" charset="2"/>
              <a:buChar char="§"/>
            </a:pPr>
            <a:r>
              <a:rPr lang="en-CA" sz="1600" dirty="0"/>
              <a:t>Involving persons with disabilities is important for standards development</a:t>
            </a:r>
          </a:p>
        </p:txBody>
      </p:sp>
    </p:spTree>
    <p:extLst>
      <p:ext uri="{BB962C8B-B14F-4D97-AF65-F5344CB8AC3E}">
        <p14:creationId xmlns:p14="http://schemas.microsoft.com/office/powerpoint/2010/main" val="2210121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9035" y="228328"/>
            <a:ext cx="5210826" cy="1166218"/>
          </a:xfrm>
        </p:spPr>
        <p:txBody>
          <a:bodyPr>
            <a:normAutofit/>
          </a:bodyPr>
          <a:lstStyle/>
          <a:p>
            <a:r>
              <a:rPr lang="fr-CA" sz="3800" b="1" dirty="0">
                <a:latin typeface="Arial (Headings)"/>
              </a:rPr>
              <a:t>« Rien sans nous » </a:t>
            </a:r>
          </a:p>
        </p:txBody>
      </p:sp>
      <p:sp>
        <p:nvSpPr>
          <p:cNvPr id="2" name="Content Placeholder 1"/>
          <p:cNvSpPr>
            <a:spLocks noGrp="1"/>
          </p:cNvSpPr>
          <p:nvPr>
            <p:ph idx="1"/>
          </p:nvPr>
        </p:nvSpPr>
        <p:spPr>
          <a:xfrm>
            <a:off x="739035" y="1394546"/>
            <a:ext cx="5561555" cy="4317322"/>
          </a:xfrm>
        </p:spPr>
        <p:txBody>
          <a:bodyPr>
            <a:noAutofit/>
          </a:bodyPr>
          <a:lstStyle/>
          <a:p>
            <a:pPr marL="363538" indent="-363538">
              <a:lnSpc>
                <a:spcPct val="200000"/>
              </a:lnSpc>
              <a:buFont typeface="Wingdings" panose="05000000000000000000" pitchFamily="2" charset="2"/>
              <a:buChar char="§"/>
            </a:pPr>
            <a:r>
              <a:rPr lang="fr-CA" sz="2000" dirty="0"/>
              <a:t>Les résultats de nos consultations guident l’établissement de nos </a:t>
            </a:r>
            <a:r>
              <a:rPr lang="fr-CA" sz="2000" dirty="0" smtClean="0"/>
              <a:t>priorités </a:t>
            </a:r>
            <a:r>
              <a:rPr lang="fr-CA" sz="2000" dirty="0"/>
              <a:t>en </a:t>
            </a:r>
            <a:r>
              <a:rPr lang="fr-CA" sz="2000" dirty="0" smtClean="0"/>
              <a:t>matière de création de normes et de </a:t>
            </a:r>
            <a:r>
              <a:rPr lang="fr-CA" sz="2000" dirty="0"/>
              <a:t>recherche</a:t>
            </a:r>
          </a:p>
          <a:p>
            <a:pPr marL="363538" indent="-363538">
              <a:lnSpc>
                <a:spcPct val="200000"/>
              </a:lnSpc>
              <a:buFont typeface="Wingdings" panose="05000000000000000000" pitchFamily="2" charset="2"/>
              <a:buChar char="§"/>
            </a:pPr>
            <a:r>
              <a:rPr lang="fr-CA" sz="2000" dirty="0"/>
              <a:t>Nous sommes toujours à l’écoute des Canadiens, et nous continuerons de travailler avec vous pour faire du Canada un pays plus accessible</a:t>
            </a:r>
          </a:p>
        </p:txBody>
      </p:sp>
      <p:sp>
        <p:nvSpPr>
          <p:cNvPr id="5" name="Title 2">
            <a:extLst>
              <a:ext uri="{FF2B5EF4-FFF2-40B4-BE49-F238E27FC236}">
                <a16:creationId xmlns:a16="http://schemas.microsoft.com/office/drawing/2014/main" id="{87F94478-E95F-4DB3-BFDA-5E4FDC000EE7}"/>
              </a:ext>
            </a:extLst>
          </p:cNvPr>
          <p:cNvSpPr txBox="1">
            <a:spLocks/>
          </p:cNvSpPr>
          <p:nvPr/>
        </p:nvSpPr>
        <p:spPr>
          <a:xfrm>
            <a:off x="6400798" y="228328"/>
            <a:ext cx="5110621" cy="1166218"/>
          </a:xfrm>
          <a:prstGeom prst="rect">
            <a:avLst/>
          </a:prstGeom>
          <a:noFill/>
          <a:ln>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CA" sz="3800" b="1" dirty="0">
                <a:latin typeface="Arial (Headings)"/>
              </a:rPr>
              <a:t>“Nothing without us” </a:t>
            </a:r>
          </a:p>
        </p:txBody>
      </p:sp>
      <p:sp>
        <p:nvSpPr>
          <p:cNvPr id="6" name="Content Placeholder 1">
            <a:extLst>
              <a:ext uri="{FF2B5EF4-FFF2-40B4-BE49-F238E27FC236}">
                <a16:creationId xmlns:a16="http://schemas.microsoft.com/office/drawing/2014/main" id="{FF8B8A63-B3CE-4760-AF8F-8E723A7C25D9}"/>
              </a:ext>
            </a:extLst>
          </p:cNvPr>
          <p:cNvSpPr txBox="1">
            <a:spLocks/>
          </p:cNvSpPr>
          <p:nvPr/>
        </p:nvSpPr>
        <p:spPr>
          <a:xfrm>
            <a:off x="6400798" y="1394546"/>
            <a:ext cx="5110621" cy="4029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lnSpc>
                <a:spcPct val="200000"/>
              </a:lnSpc>
              <a:buFont typeface="Wingdings" panose="05000000000000000000" pitchFamily="2" charset="2"/>
              <a:buChar char="§"/>
            </a:pPr>
            <a:r>
              <a:rPr lang="en-CA" sz="2000" dirty="0"/>
              <a:t>The results of our consultations inform our standard development and research priorities</a:t>
            </a:r>
          </a:p>
          <a:p>
            <a:pPr marL="363538" indent="-363538">
              <a:lnSpc>
                <a:spcPct val="200000"/>
              </a:lnSpc>
              <a:buFont typeface="Wingdings" panose="05000000000000000000" pitchFamily="2" charset="2"/>
              <a:buChar char="§"/>
            </a:pPr>
            <a:r>
              <a:rPr lang="en-CA" sz="2000" dirty="0"/>
              <a:t>We always want to hear from Canadians, and we will continue to work with you towards an accessible Canada</a:t>
            </a:r>
          </a:p>
        </p:txBody>
      </p:sp>
    </p:spTree>
    <p:extLst>
      <p:ext uri="{BB962C8B-B14F-4D97-AF65-F5344CB8AC3E}">
        <p14:creationId xmlns:p14="http://schemas.microsoft.com/office/powerpoint/2010/main" val="4079088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932" y="1921319"/>
            <a:ext cx="10809961" cy="1166218"/>
          </a:xfrm>
        </p:spPr>
        <p:txBody>
          <a:bodyPr>
            <a:normAutofit fontScale="90000"/>
          </a:bodyPr>
          <a:lstStyle/>
          <a:p>
            <a:pPr algn="ctr">
              <a:lnSpc>
                <a:spcPct val="200000"/>
              </a:lnSpc>
            </a:pPr>
            <a:r>
              <a:rPr lang="fr-CA" sz="3800" b="1" dirty="0">
                <a:latin typeface="Arial (Headings)"/>
              </a:rPr>
              <a:t>Où </a:t>
            </a:r>
            <a:r>
              <a:rPr lang="fr-CA" sz="3800" b="1" dirty="0" smtClean="0">
                <a:latin typeface="Arial (Headings)"/>
              </a:rPr>
              <a:t>allons-nous: 2021-2022</a:t>
            </a:r>
            <a:endParaRPr lang="fr-CA" sz="3800" b="1" dirty="0">
              <a:latin typeface="Arial (Headings)"/>
            </a:endParaRPr>
          </a:p>
        </p:txBody>
      </p:sp>
      <p:sp>
        <p:nvSpPr>
          <p:cNvPr id="4" name="Title 2">
            <a:extLst>
              <a:ext uri="{FF2B5EF4-FFF2-40B4-BE49-F238E27FC236}">
                <a16:creationId xmlns:a16="http://schemas.microsoft.com/office/drawing/2014/main" id="{0B32C282-6916-4AAC-8F54-0A726817DD07}"/>
              </a:ext>
            </a:extLst>
          </p:cNvPr>
          <p:cNvSpPr txBox="1">
            <a:spLocks/>
          </p:cNvSpPr>
          <p:nvPr/>
        </p:nvSpPr>
        <p:spPr>
          <a:xfrm>
            <a:off x="688932" y="2949845"/>
            <a:ext cx="10809961" cy="1166218"/>
          </a:xfrm>
          <a:prstGeom prst="rect">
            <a:avLst/>
          </a:prstGeom>
          <a:noFill/>
          <a:ln>
            <a:no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lnSpc>
                <a:spcPct val="200000"/>
              </a:lnSpc>
            </a:pPr>
            <a:r>
              <a:rPr lang="fr-CA" sz="3800" b="1" dirty="0" err="1">
                <a:latin typeface="Arial (Headings)"/>
              </a:rPr>
              <a:t>Where</a:t>
            </a:r>
            <a:r>
              <a:rPr lang="fr-CA" sz="3800" b="1" dirty="0">
                <a:latin typeface="Arial (Headings)"/>
              </a:rPr>
              <a:t> </a:t>
            </a:r>
            <a:r>
              <a:rPr lang="fr-CA" sz="3800" b="1" dirty="0" err="1" smtClean="0">
                <a:latin typeface="Arial (Headings)"/>
              </a:rPr>
              <a:t>we</a:t>
            </a:r>
            <a:r>
              <a:rPr lang="fr-CA" sz="3800" b="1" dirty="0" smtClean="0">
                <a:latin typeface="Arial (Headings)"/>
              </a:rPr>
              <a:t> are </a:t>
            </a:r>
            <a:r>
              <a:rPr lang="fr-CA" sz="3800" b="1" dirty="0" err="1" smtClean="0">
                <a:latin typeface="Arial (Headings)"/>
              </a:rPr>
              <a:t>going</a:t>
            </a:r>
            <a:r>
              <a:rPr lang="fr-CA" sz="3800" b="1" dirty="0" smtClean="0">
                <a:latin typeface="Arial (Headings)"/>
              </a:rPr>
              <a:t>: 2021-2022</a:t>
            </a:r>
            <a:endParaRPr lang="en-CA" sz="3800" b="1" dirty="0">
              <a:latin typeface="Arial (Headings)"/>
            </a:endParaRPr>
          </a:p>
        </p:txBody>
      </p:sp>
    </p:spTree>
    <p:extLst>
      <p:ext uri="{BB962C8B-B14F-4D97-AF65-F5344CB8AC3E}">
        <p14:creationId xmlns:p14="http://schemas.microsoft.com/office/powerpoint/2010/main" val="756718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9036" y="260949"/>
            <a:ext cx="5160723" cy="1166218"/>
          </a:xfrm>
        </p:spPr>
        <p:txBody>
          <a:bodyPr>
            <a:normAutofit fontScale="90000"/>
          </a:bodyPr>
          <a:lstStyle/>
          <a:p>
            <a:pPr>
              <a:lnSpc>
                <a:spcPct val="100000"/>
              </a:lnSpc>
            </a:pPr>
            <a:r>
              <a:rPr lang="fr-CA" sz="3800" b="1" dirty="0">
                <a:latin typeface="Arial (Headings)"/>
              </a:rPr>
              <a:t>Priorités en matière de </a:t>
            </a:r>
            <a:r>
              <a:rPr lang="fr-CA" sz="3800" b="1" dirty="0" smtClean="0">
                <a:latin typeface="Arial (Headings)"/>
              </a:rPr>
              <a:t>recherche</a:t>
            </a:r>
            <a:endParaRPr lang="fr-CA" sz="3800" b="1" dirty="0">
              <a:latin typeface="Arial (Headings)"/>
            </a:endParaRPr>
          </a:p>
        </p:txBody>
      </p:sp>
      <p:sp>
        <p:nvSpPr>
          <p:cNvPr id="2" name="Content Placeholder 1"/>
          <p:cNvSpPr>
            <a:spLocks noGrp="1"/>
          </p:cNvSpPr>
          <p:nvPr>
            <p:ph idx="1"/>
          </p:nvPr>
        </p:nvSpPr>
        <p:spPr>
          <a:xfrm>
            <a:off x="739036" y="1426366"/>
            <a:ext cx="5711868" cy="3933973"/>
          </a:xfrm>
        </p:spPr>
        <p:txBody>
          <a:bodyPr>
            <a:noAutofit/>
          </a:bodyPr>
          <a:lstStyle/>
          <a:p>
            <a:pPr marL="363538" indent="-363538">
              <a:lnSpc>
                <a:spcPct val="200000"/>
              </a:lnSpc>
              <a:buFont typeface="Wingdings" panose="05000000000000000000" pitchFamily="2" charset="2"/>
              <a:buChar char="§"/>
            </a:pPr>
            <a:r>
              <a:rPr lang="fr-CA" sz="1400" dirty="0"/>
              <a:t>Accessibilité dans les communautés autochtones</a:t>
            </a:r>
          </a:p>
          <a:p>
            <a:pPr marL="363538" indent="-363538">
              <a:lnSpc>
                <a:spcPct val="200000"/>
              </a:lnSpc>
              <a:buFont typeface="Wingdings" panose="05000000000000000000" pitchFamily="2" charset="2"/>
              <a:buChar char="§"/>
            </a:pPr>
            <a:r>
              <a:rPr lang="fr-CA" sz="1400" dirty="0"/>
              <a:t>Environnement bâti, </a:t>
            </a:r>
            <a:r>
              <a:rPr lang="fr-CA" sz="1400" dirty="0" smtClean="0"/>
              <a:t>notamment pour les </a:t>
            </a:r>
            <a:r>
              <a:rPr lang="fr-CA" sz="1400" dirty="0"/>
              <a:t>édifices patrimoniaux</a:t>
            </a:r>
          </a:p>
          <a:p>
            <a:pPr marL="363538" indent="-363538">
              <a:lnSpc>
                <a:spcPct val="200000"/>
              </a:lnSpc>
              <a:buFont typeface="Wingdings" panose="05000000000000000000" pitchFamily="2" charset="2"/>
              <a:buChar char="§"/>
            </a:pPr>
            <a:r>
              <a:rPr lang="fr-CA" sz="1400" dirty="0" smtClean="0"/>
              <a:t>Communication, </a:t>
            </a:r>
            <a:r>
              <a:rPr lang="fr-CA" sz="1400" dirty="0"/>
              <a:t>autre </a:t>
            </a:r>
            <a:r>
              <a:rPr lang="fr-CA" sz="1400" dirty="0" smtClean="0"/>
              <a:t>que le </a:t>
            </a:r>
            <a:r>
              <a:rPr lang="fr-CA" sz="1400" dirty="0"/>
              <a:t>langage simple</a:t>
            </a:r>
          </a:p>
          <a:p>
            <a:pPr marL="363538" indent="-363538">
              <a:lnSpc>
                <a:spcPct val="200000"/>
              </a:lnSpc>
              <a:buFont typeface="Wingdings" panose="05000000000000000000" pitchFamily="2" charset="2"/>
              <a:buChar char="§"/>
            </a:pPr>
            <a:r>
              <a:rPr lang="fr-CA" sz="1400" dirty="0"/>
              <a:t>Conception et </a:t>
            </a:r>
            <a:r>
              <a:rPr lang="fr-CA" sz="1400" dirty="0" smtClean="0"/>
              <a:t>prestation de </a:t>
            </a:r>
            <a:r>
              <a:rPr lang="fr-CA" sz="1400" dirty="0"/>
              <a:t>programmes et </a:t>
            </a:r>
            <a:r>
              <a:rPr lang="fr-CA" sz="1400" dirty="0" smtClean="0"/>
              <a:t>de services</a:t>
            </a:r>
            <a:endParaRPr lang="fr-CA" sz="1400" dirty="0"/>
          </a:p>
          <a:p>
            <a:pPr marL="363538" indent="-363538">
              <a:lnSpc>
                <a:spcPct val="200000"/>
              </a:lnSpc>
              <a:buFont typeface="Wingdings" panose="05000000000000000000" pitchFamily="2" charset="2"/>
              <a:buChar char="§"/>
            </a:pPr>
            <a:r>
              <a:rPr lang="fr-CA" sz="1400" dirty="0"/>
              <a:t>Technologies de l’information et des communications</a:t>
            </a:r>
          </a:p>
          <a:p>
            <a:pPr marL="363538" indent="-363538">
              <a:lnSpc>
                <a:spcPct val="200000"/>
              </a:lnSpc>
              <a:buFont typeface="Wingdings" panose="05000000000000000000" pitchFamily="2" charset="2"/>
              <a:buChar char="§"/>
            </a:pPr>
            <a:r>
              <a:rPr lang="fr-CA" sz="1400" dirty="0"/>
              <a:t>Approvisionnement (achat) de biens, de services et d’installations</a:t>
            </a:r>
          </a:p>
        </p:txBody>
      </p:sp>
      <p:sp>
        <p:nvSpPr>
          <p:cNvPr id="6" name="Title 2">
            <a:extLst>
              <a:ext uri="{FF2B5EF4-FFF2-40B4-BE49-F238E27FC236}">
                <a16:creationId xmlns:a16="http://schemas.microsoft.com/office/drawing/2014/main" id="{9BE5CD50-EA32-412B-A354-D61C006B3BC5}"/>
              </a:ext>
            </a:extLst>
          </p:cNvPr>
          <p:cNvSpPr txBox="1">
            <a:spLocks/>
          </p:cNvSpPr>
          <p:nvPr/>
        </p:nvSpPr>
        <p:spPr>
          <a:xfrm>
            <a:off x="6895578" y="260949"/>
            <a:ext cx="4684734" cy="1166218"/>
          </a:xfrm>
          <a:prstGeom prst="rect">
            <a:avLst/>
          </a:prstGeom>
          <a:noFill/>
          <a:ln>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00000"/>
              </a:lnSpc>
            </a:pPr>
            <a:r>
              <a:rPr lang="en-CA" sz="3800" b="1" dirty="0">
                <a:latin typeface="Arial (Headings)"/>
              </a:rPr>
              <a:t>Research </a:t>
            </a:r>
            <a:r>
              <a:rPr lang="en-CA" sz="3800" b="1" dirty="0" smtClean="0">
                <a:latin typeface="Arial (Headings)"/>
              </a:rPr>
              <a:t>priorities</a:t>
            </a:r>
            <a:endParaRPr lang="en-CA" sz="3800" b="1" dirty="0">
              <a:latin typeface="Arial (Headings)"/>
            </a:endParaRPr>
          </a:p>
        </p:txBody>
      </p:sp>
      <p:sp>
        <p:nvSpPr>
          <p:cNvPr id="5" name="Content Placeholder 1">
            <a:extLst>
              <a:ext uri="{FF2B5EF4-FFF2-40B4-BE49-F238E27FC236}">
                <a16:creationId xmlns:a16="http://schemas.microsoft.com/office/drawing/2014/main" id="{DEFB227A-866B-41A3-8BFB-184F1FA14CF1}"/>
              </a:ext>
            </a:extLst>
          </p:cNvPr>
          <p:cNvSpPr txBox="1">
            <a:spLocks/>
          </p:cNvSpPr>
          <p:nvPr/>
        </p:nvSpPr>
        <p:spPr>
          <a:xfrm>
            <a:off x="6951945" y="1426366"/>
            <a:ext cx="4571999" cy="4360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lnSpc>
                <a:spcPct val="200000"/>
              </a:lnSpc>
              <a:buFont typeface="Wingdings" panose="05000000000000000000" pitchFamily="2" charset="2"/>
              <a:buChar char="§"/>
            </a:pPr>
            <a:r>
              <a:rPr lang="en-CA" sz="1400" dirty="0"/>
              <a:t>Accessibility in Indigenous communities</a:t>
            </a:r>
          </a:p>
          <a:p>
            <a:pPr marL="363538" indent="-363538">
              <a:lnSpc>
                <a:spcPct val="200000"/>
              </a:lnSpc>
              <a:buFont typeface="Wingdings" panose="05000000000000000000" pitchFamily="2" charset="2"/>
              <a:buChar char="§"/>
            </a:pPr>
            <a:r>
              <a:rPr lang="en-CA" sz="1400" dirty="0"/>
              <a:t>Built environment, with a focus on heritage buildings</a:t>
            </a:r>
          </a:p>
          <a:p>
            <a:pPr marL="363538" indent="-363538">
              <a:lnSpc>
                <a:spcPct val="200000"/>
              </a:lnSpc>
              <a:buFont typeface="Wingdings" panose="05000000000000000000" pitchFamily="2" charset="2"/>
              <a:buChar char="§"/>
            </a:pPr>
            <a:r>
              <a:rPr lang="en-CA" sz="1400" dirty="0"/>
              <a:t>Communication, other than plain language</a:t>
            </a:r>
          </a:p>
          <a:p>
            <a:pPr marL="363538" indent="-363538">
              <a:lnSpc>
                <a:spcPct val="200000"/>
              </a:lnSpc>
              <a:buFont typeface="Wingdings" panose="05000000000000000000" pitchFamily="2" charset="2"/>
              <a:buChar char="§"/>
            </a:pPr>
            <a:r>
              <a:rPr lang="en-CA" sz="1400" dirty="0"/>
              <a:t>Design and delivery of programs and services</a:t>
            </a:r>
          </a:p>
          <a:p>
            <a:pPr marL="363538" indent="-363538">
              <a:lnSpc>
                <a:spcPct val="200000"/>
              </a:lnSpc>
              <a:buFont typeface="Wingdings" panose="05000000000000000000" pitchFamily="2" charset="2"/>
              <a:buChar char="§"/>
            </a:pPr>
            <a:r>
              <a:rPr lang="en-CA" sz="1400" dirty="0"/>
              <a:t>Information and communication technology</a:t>
            </a:r>
          </a:p>
          <a:p>
            <a:pPr marL="363538" indent="-363538">
              <a:lnSpc>
                <a:spcPct val="200000"/>
              </a:lnSpc>
              <a:buFont typeface="Wingdings" panose="05000000000000000000" pitchFamily="2" charset="2"/>
              <a:buChar char="§"/>
            </a:pPr>
            <a:r>
              <a:rPr lang="en-CA" sz="1400" dirty="0"/>
              <a:t>Procurement (buying) of goods, services and facilities</a:t>
            </a:r>
          </a:p>
        </p:txBody>
      </p:sp>
    </p:spTree>
    <p:extLst>
      <p:ext uri="{BB962C8B-B14F-4D97-AF65-F5344CB8AC3E}">
        <p14:creationId xmlns:p14="http://schemas.microsoft.com/office/powerpoint/2010/main" val="1128990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9036" y="280355"/>
            <a:ext cx="5749446" cy="1473560"/>
          </a:xfrm>
        </p:spPr>
        <p:txBody>
          <a:bodyPr>
            <a:noAutofit/>
          </a:bodyPr>
          <a:lstStyle/>
          <a:p>
            <a:r>
              <a:rPr lang="fr-CA" sz="3800" b="1" dirty="0">
                <a:latin typeface="Arial (Headings)"/>
              </a:rPr>
              <a:t>Priorités pour l’établissement de normes </a:t>
            </a:r>
            <a:r>
              <a:rPr lang="fr-CA" sz="3800" b="1" dirty="0" smtClean="0">
                <a:latin typeface="Arial (Headings)"/>
              </a:rPr>
              <a:t>[1 de 2] </a:t>
            </a:r>
            <a:endParaRPr lang="fr-CA" sz="3800" b="1" dirty="0">
              <a:latin typeface="Arial (Headings)"/>
            </a:endParaRPr>
          </a:p>
        </p:txBody>
      </p:sp>
      <p:sp>
        <p:nvSpPr>
          <p:cNvPr id="7" name="Content Placeholder 1"/>
          <p:cNvSpPr txBox="1">
            <a:spLocks/>
          </p:cNvSpPr>
          <p:nvPr/>
        </p:nvSpPr>
        <p:spPr>
          <a:xfrm>
            <a:off x="739036" y="1830114"/>
            <a:ext cx="5198302" cy="3956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lnSpc>
                <a:spcPct val="200000"/>
              </a:lnSpc>
              <a:buFont typeface="Wingdings" panose="05000000000000000000" pitchFamily="2" charset="2"/>
              <a:buChar char="§"/>
            </a:pPr>
            <a:r>
              <a:rPr lang="fr-CA" sz="1400" dirty="0"/>
              <a:t>Nous mettrons sur pied des comités techniques afin d’établir des normes </a:t>
            </a:r>
            <a:r>
              <a:rPr lang="fr-CA" sz="1400" dirty="0" smtClean="0"/>
              <a:t>pour </a:t>
            </a:r>
            <a:r>
              <a:rPr lang="fr-CA" sz="1400" dirty="0"/>
              <a:t>:</a:t>
            </a:r>
          </a:p>
          <a:p>
            <a:pPr marL="714375" lvl="1" indent="-350838">
              <a:lnSpc>
                <a:spcPct val="200000"/>
              </a:lnSpc>
              <a:buFont typeface="Wingdings" panose="05000000000000000000" pitchFamily="2" charset="2"/>
              <a:buChar char="Ø"/>
            </a:pPr>
            <a:r>
              <a:rPr lang="fr-CA" sz="1400" dirty="0" smtClean="0"/>
              <a:t>L’acoustique</a:t>
            </a:r>
            <a:endParaRPr lang="fr-CA" sz="1400" dirty="0"/>
          </a:p>
          <a:p>
            <a:pPr marL="714375" lvl="1" indent="-350838">
              <a:lnSpc>
                <a:spcPct val="200000"/>
              </a:lnSpc>
              <a:buFont typeface="Wingdings" panose="05000000000000000000" pitchFamily="2" charset="2"/>
              <a:buChar char="Ø"/>
            </a:pPr>
            <a:r>
              <a:rPr lang="fr-CA" sz="1400" dirty="0" smtClean="0"/>
              <a:t>L’orientation </a:t>
            </a:r>
            <a:r>
              <a:rPr lang="fr-CA" sz="1400" dirty="0"/>
              <a:t>(y compris la signalisation)</a:t>
            </a:r>
          </a:p>
          <a:p>
            <a:pPr marL="714375" lvl="1" indent="-350838">
              <a:lnSpc>
                <a:spcPct val="200000"/>
              </a:lnSpc>
              <a:buFont typeface="Wingdings" panose="05000000000000000000" pitchFamily="2" charset="2"/>
              <a:buChar char="Ø"/>
            </a:pPr>
            <a:r>
              <a:rPr lang="fr-CA" sz="1400" dirty="0" smtClean="0"/>
              <a:t>Les mesures </a:t>
            </a:r>
            <a:r>
              <a:rPr lang="fr-CA" sz="1400" dirty="0"/>
              <a:t>d’urgence (tout particulièrement en temps de pandémie)</a:t>
            </a:r>
          </a:p>
          <a:p>
            <a:pPr marL="714375" lvl="1" indent="-350838">
              <a:lnSpc>
                <a:spcPct val="200000"/>
              </a:lnSpc>
              <a:buFont typeface="Wingdings" panose="05000000000000000000" pitchFamily="2" charset="2"/>
              <a:buChar char="Ø"/>
            </a:pPr>
            <a:r>
              <a:rPr lang="fr-CA" sz="1400" dirty="0" smtClean="0"/>
              <a:t>L’approvisionnement (l’achat </a:t>
            </a:r>
            <a:r>
              <a:rPr lang="fr-CA" sz="1400" dirty="0"/>
              <a:t>de biens, de services et d’installations</a:t>
            </a:r>
            <a:r>
              <a:rPr lang="fr-CA" sz="1400" dirty="0" smtClean="0"/>
              <a:t>)</a:t>
            </a:r>
            <a:endParaRPr lang="fr-CA" sz="1400" dirty="0"/>
          </a:p>
        </p:txBody>
      </p:sp>
      <p:sp>
        <p:nvSpPr>
          <p:cNvPr id="5" name="Title 2">
            <a:extLst>
              <a:ext uri="{FF2B5EF4-FFF2-40B4-BE49-F238E27FC236}">
                <a16:creationId xmlns:a16="http://schemas.microsoft.com/office/drawing/2014/main" id="{71E350CD-6B02-45B7-A656-1EA067281039}"/>
              </a:ext>
            </a:extLst>
          </p:cNvPr>
          <p:cNvSpPr txBox="1">
            <a:spLocks/>
          </p:cNvSpPr>
          <p:nvPr/>
        </p:nvSpPr>
        <p:spPr>
          <a:xfrm>
            <a:off x="6488482" y="280355"/>
            <a:ext cx="4985359" cy="116621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CA" sz="3800" b="1" dirty="0">
                <a:latin typeface="Arial (Headings)"/>
              </a:rPr>
              <a:t>Priorities for standards </a:t>
            </a:r>
            <a:r>
              <a:rPr lang="en-CA" sz="3800" b="1" dirty="0" smtClean="0">
                <a:latin typeface="Arial (Headings)"/>
              </a:rPr>
              <a:t>[1 of 2] </a:t>
            </a:r>
            <a:endParaRPr lang="en-CA" sz="3800" b="1" dirty="0">
              <a:latin typeface="Arial (Headings)"/>
            </a:endParaRPr>
          </a:p>
        </p:txBody>
      </p:sp>
      <p:sp>
        <p:nvSpPr>
          <p:cNvPr id="6" name="Content Placeholder 1">
            <a:extLst>
              <a:ext uri="{FF2B5EF4-FFF2-40B4-BE49-F238E27FC236}">
                <a16:creationId xmlns:a16="http://schemas.microsoft.com/office/drawing/2014/main" id="{35C37692-8C0A-441C-B01D-F10AB2CD1CCD}"/>
              </a:ext>
            </a:extLst>
          </p:cNvPr>
          <p:cNvSpPr txBox="1">
            <a:spLocks/>
          </p:cNvSpPr>
          <p:nvPr/>
        </p:nvSpPr>
        <p:spPr>
          <a:xfrm>
            <a:off x="6217494" y="1753915"/>
            <a:ext cx="5256347" cy="3882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lnSpc>
                <a:spcPct val="200000"/>
              </a:lnSpc>
              <a:buFont typeface="Wingdings" panose="05000000000000000000" pitchFamily="2" charset="2"/>
              <a:buChar char="§"/>
            </a:pPr>
            <a:r>
              <a:rPr lang="en-CA" sz="1400" dirty="0"/>
              <a:t>We will set up technical committees to develop standards on:</a:t>
            </a:r>
          </a:p>
          <a:p>
            <a:pPr lvl="1" indent="-322263">
              <a:lnSpc>
                <a:spcPct val="200000"/>
              </a:lnSpc>
              <a:buFont typeface="Wingdings" panose="05000000000000000000" pitchFamily="2" charset="2"/>
              <a:buChar char="Ø"/>
            </a:pPr>
            <a:r>
              <a:rPr lang="en-CA" sz="1400" dirty="0"/>
              <a:t>Acoustics</a:t>
            </a:r>
          </a:p>
          <a:p>
            <a:pPr lvl="1" indent="-322263">
              <a:lnSpc>
                <a:spcPct val="200000"/>
              </a:lnSpc>
              <a:buFont typeface="Wingdings" panose="05000000000000000000" pitchFamily="2" charset="2"/>
              <a:buChar char="Ø"/>
            </a:pPr>
            <a:r>
              <a:rPr lang="en-CA" sz="1400" dirty="0"/>
              <a:t>Wayfinding (including signage)</a:t>
            </a:r>
          </a:p>
          <a:p>
            <a:pPr lvl="1" indent="-322263">
              <a:lnSpc>
                <a:spcPct val="200000"/>
              </a:lnSpc>
              <a:buFont typeface="Wingdings" panose="05000000000000000000" pitchFamily="2" charset="2"/>
              <a:buChar char="Ø"/>
            </a:pPr>
            <a:r>
              <a:rPr lang="en-CA" sz="1400" dirty="0"/>
              <a:t>Emergency measures (particularly during a pandemic)</a:t>
            </a:r>
          </a:p>
          <a:p>
            <a:pPr lvl="1" indent="-322263">
              <a:lnSpc>
                <a:spcPct val="200000"/>
              </a:lnSpc>
              <a:buFont typeface="Wingdings" panose="05000000000000000000" pitchFamily="2" charset="2"/>
              <a:buChar char="Ø"/>
            </a:pPr>
            <a:r>
              <a:rPr lang="en-CA" sz="1400" dirty="0"/>
              <a:t>Procurement (the buying of goods, services and facilities</a:t>
            </a:r>
            <a:r>
              <a:rPr lang="en-CA" sz="1400" dirty="0" smtClean="0"/>
              <a:t>)</a:t>
            </a:r>
            <a:endParaRPr lang="fr-CA" sz="1400" dirty="0"/>
          </a:p>
        </p:txBody>
      </p:sp>
    </p:spTree>
    <p:extLst>
      <p:ext uri="{BB962C8B-B14F-4D97-AF65-F5344CB8AC3E}">
        <p14:creationId xmlns:p14="http://schemas.microsoft.com/office/powerpoint/2010/main" val="70983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49709" y="204015"/>
            <a:ext cx="3797031" cy="1166218"/>
          </a:xfrm>
        </p:spPr>
        <p:txBody>
          <a:bodyPr>
            <a:normAutofit/>
          </a:bodyPr>
          <a:lstStyle/>
          <a:p>
            <a:r>
              <a:rPr lang="fr-CA" sz="3800" b="1" dirty="0" smtClean="0">
                <a:latin typeface="Arial (Headings)"/>
              </a:rPr>
              <a:t>Gouvernance</a:t>
            </a:r>
            <a:endParaRPr lang="en-CA" sz="3800" dirty="0"/>
          </a:p>
        </p:txBody>
      </p:sp>
      <p:sp>
        <p:nvSpPr>
          <p:cNvPr id="2" name="Content Placeholder 1"/>
          <p:cNvSpPr>
            <a:spLocks noGrp="1"/>
          </p:cNvSpPr>
          <p:nvPr>
            <p:ph idx="1"/>
          </p:nvPr>
        </p:nvSpPr>
        <p:spPr>
          <a:xfrm>
            <a:off x="649709" y="1370233"/>
            <a:ext cx="6139398" cy="4290979"/>
          </a:xfrm>
        </p:spPr>
        <p:txBody>
          <a:bodyPr>
            <a:noAutofit/>
          </a:bodyPr>
          <a:lstStyle/>
          <a:p>
            <a:pPr marL="363538" indent="-363538">
              <a:lnSpc>
                <a:spcPct val="200000"/>
              </a:lnSpc>
              <a:buFont typeface="Wingdings" panose="05000000000000000000" pitchFamily="2" charset="2"/>
              <a:buChar char="§"/>
            </a:pPr>
            <a:r>
              <a:rPr lang="fr-CA" sz="2000" dirty="0"/>
              <a:t>Philip Rizcallah, </a:t>
            </a:r>
            <a:r>
              <a:rPr lang="fr-CA" sz="2000" dirty="0" smtClean="0"/>
              <a:t>PDG, </a:t>
            </a:r>
            <a:r>
              <a:rPr lang="fr-CA" sz="2000" dirty="0"/>
              <a:t>est chargé de superviser les activités de l’organisation au quotidien</a:t>
            </a:r>
          </a:p>
          <a:p>
            <a:pPr marL="363538" indent="-363538">
              <a:lnSpc>
                <a:spcPct val="200000"/>
              </a:lnSpc>
              <a:buFont typeface="Wingdings" panose="05000000000000000000" pitchFamily="2" charset="2"/>
              <a:buChar char="§"/>
            </a:pPr>
            <a:r>
              <a:rPr lang="fr-CA" sz="2000" dirty="0" smtClean="0"/>
              <a:t>L’organisation </a:t>
            </a:r>
            <a:r>
              <a:rPr lang="fr-CA" sz="2000" dirty="0"/>
              <a:t>est gérée par un conseil </a:t>
            </a:r>
            <a:r>
              <a:rPr lang="fr-CA" sz="2000" dirty="0" smtClean="0"/>
              <a:t>d’administration</a:t>
            </a:r>
            <a:endParaRPr lang="fr-CA" sz="2000" dirty="0"/>
          </a:p>
          <a:p>
            <a:pPr marL="712788" lvl="1" indent="-349250">
              <a:lnSpc>
                <a:spcPct val="200000"/>
              </a:lnSpc>
              <a:buFont typeface="Wingdings" panose="05000000000000000000" pitchFamily="2" charset="2"/>
              <a:buChar char="Ø"/>
            </a:pPr>
            <a:r>
              <a:rPr lang="fr-CA" sz="2000" dirty="0" smtClean="0"/>
              <a:t>La </a:t>
            </a:r>
            <a:r>
              <a:rPr lang="fr-CA" sz="2000" dirty="0"/>
              <a:t>plupart des membres sont des personnes en situation de </a:t>
            </a:r>
            <a:r>
              <a:rPr lang="fr-CA" sz="2000" dirty="0" smtClean="0"/>
              <a:t>handicap.</a:t>
            </a:r>
            <a:endParaRPr lang="en-US" sz="2000" dirty="0"/>
          </a:p>
        </p:txBody>
      </p:sp>
      <p:sp>
        <p:nvSpPr>
          <p:cNvPr id="15" name="Title 12"/>
          <p:cNvSpPr txBox="1">
            <a:spLocks/>
          </p:cNvSpPr>
          <p:nvPr/>
        </p:nvSpPr>
        <p:spPr>
          <a:xfrm>
            <a:off x="6789107" y="204015"/>
            <a:ext cx="4734838" cy="1166218"/>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fr-CA" sz="3800" b="1" dirty="0" err="1" smtClean="0">
                <a:latin typeface="Arial (Headings)"/>
              </a:rPr>
              <a:t>Governance</a:t>
            </a:r>
            <a:endParaRPr lang="en-CA" sz="3800" dirty="0"/>
          </a:p>
        </p:txBody>
      </p:sp>
      <p:sp>
        <p:nvSpPr>
          <p:cNvPr id="6" name="Content Placeholder 1">
            <a:extLst>
              <a:ext uri="{FF2B5EF4-FFF2-40B4-BE49-F238E27FC236}">
                <a16:creationId xmlns:a16="http://schemas.microsoft.com/office/drawing/2014/main" id="{77EFC510-DD7B-4A0F-BEFA-15E1C5193B96}"/>
              </a:ext>
            </a:extLst>
          </p:cNvPr>
          <p:cNvSpPr txBox="1">
            <a:spLocks/>
          </p:cNvSpPr>
          <p:nvPr/>
        </p:nvSpPr>
        <p:spPr>
          <a:xfrm>
            <a:off x="6789107" y="1370233"/>
            <a:ext cx="4734838" cy="4416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lnSpc>
                <a:spcPct val="200000"/>
              </a:lnSpc>
              <a:buFont typeface="Wingdings" panose="05000000000000000000" pitchFamily="2" charset="2"/>
              <a:buChar char="§"/>
            </a:pPr>
            <a:r>
              <a:rPr lang="en-US" sz="2000" dirty="0"/>
              <a:t>Philip Rizcallah, CEO, is in charge to oversee day-to-day operations</a:t>
            </a:r>
          </a:p>
          <a:p>
            <a:pPr marL="363538" indent="-363538">
              <a:lnSpc>
                <a:spcPct val="200000"/>
              </a:lnSpc>
              <a:buFont typeface="Wingdings" panose="05000000000000000000" pitchFamily="2" charset="2"/>
              <a:buChar char="§"/>
            </a:pPr>
            <a:r>
              <a:rPr lang="en-US" sz="2000" dirty="0" smtClean="0"/>
              <a:t>Managed </a:t>
            </a:r>
            <a:r>
              <a:rPr lang="en-US" sz="2000" dirty="0"/>
              <a:t>by a Board of Directors</a:t>
            </a:r>
          </a:p>
          <a:p>
            <a:pPr marL="712788" lvl="1" indent="-349250">
              <a:lnSpc>
                <a:spcPct val="200000"/>
              </a:lnSpc>
              <a:buFont typeface="Wingdings" panose="05000000000000000000" pitchFamily="2" charset="2"/>
              <a:buChar char="Ø"/>
            </a:pPr>
            <a:r>
              <a:rPr lang="en-US" sz="2000" dirty="0"/>
              <a:t>Majority-led by people with </a:t>
            </a:r>
            <a:r>
              <a:rPr lang="en-US" sz="2000" dirty="0" smtClean="0"/>
              <a:t>disabilities.</a:t>
            </a:r>
            <a:endParaRPr lang="en-US" sz="2000" dirty="0"/>
          </a:p>
        </p:txBody>
      </p:sp>
    </p:spTree>
    <p:extLst>
      <p:ext uri="{BB962C8B-B14F-4D97-AF65-F5344CB8AC3E}">
        <p14:creationId xmlns:p14="http://schemas.microsoft.com/office/powerpoint/2010/main" val="703338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6141" y="134471"/>
            <a:ext cx="5749814" cy="2084294"/>
          </a:xfrm>
        </p:spPr>
        <p:txBody>
          <a:bodyPr>
            <a:noAutofit/>
          </a:bodyPr>
          <a:lstStyle/>
          <a:p>
            <a:pPr lvl="0">
              <a:lnSpc>
                <a:spcPct val="100000"/>
              </a:lnSpc>
              <a:spcBef>
                <a:spcPts val="0"/>
              </a:spcBef>
            </a:pPr>
            <a:r>
              <a:rPr lang="fr-CA" sz="3800" b="1" dirty="0">
                <a:solidFill>
                  <a:prstClr val="black"/>
                </a:solidFill>
                <a:latin typeface="Arial (Headings)"/>
                <a:ea typeface="+mn-ea"/>
                <a:cs typeface="+mn-cs"/>
              </a:rPr>
              <a:t>Priorités pour l’établissement de normes [2 de 2</a:t>
            </a:r>
            <a:r>
              <a:rPr lang="fr-CA" sz="3800" b="1" dirty="0" smtClean="0">
                <a:solidFill>
                  <a:prstClr val="black"/>
                </a:solidFill>
                <a:latin typeface="Arial (Headings)"/>
                <a:ea typeface="+mn-ea"/>
                <a:cs typeface="+mn-cs"/>
              </a:rPr>
              <a:t>]</a:t>
            </a:r>
            <a:endParaRPr lang="en-CA" sz="3800" dirty="0"/>
          </a:p>
        </p:txBody>
      </p:sp>
      <p:sp>
        <p:nvSpPr>
          <p:cNvPr id="2" name="Content Placeholder 1"/>
          <p:cNvSpPr>
            <a:spLocks noGrp="1"/>
          </p:cNvSpPr>
          <p:nvPr>
            <p:ph idx="1"/>
          </p:nvPr>
        </p:nvSpPr>
        <p:spPr>
          <a:xfrm>
            <a:off x="726140" y="2218765"/>
            <a:ext cx="5749814" cy="3563470"/>
          </a:xfrm>
        </p:spPr>
        <p:txBody>
          <a:bodyPr>
            <a:noAutofit/>
          </a:bodyPr>
          <a:lstStyle/>
          <a:p>
            <a:pPr marL="363538" indent="-363538">
              <a:lnSpc>
                <a:spcPct val="200000"/>
              </a:lnSpc>
              <a:buFont typeface="Wingdings" panose="05000000000000000000" pitchFamily="2" charset="2"/>
              <a:buChar char="§"/>
            </a:pPr>
            <a:r>
              <a:rPr lang="fr-CA" sz="1800" dirty="0"/>
              <a:t>Nous chercherons à obtenir notre accréditation en tant qu’organisme d’établissement de normes.</a:t>
            </a:r>
          </a:p>
          <a:p>
            <a:pPr marL="363538" indent="-363538">
              <a:lnSpc>
                <a:spcPct val="200000"/>
              </a:lnSpc>
              <a:buFont typeface="Wingdings" panose="05000000000000000000" pitchFamily="2" charset="2"/>
              <a:buChar char="§"/>
            </a:pPr>
            <a:r>
              <a:rPr lang="fr-CA" sz="1800" dirty="0"/>
              <a:t>Nous travaillerons de concert avec les provinces et les territoires.</a:t>
            </a:r>
          </a:p>
          <a:p>
            <a:pPr marL="363538" indent="-363538">
              <a:lnSpc>
                <a:spcPct val="200000"/>
              </a:lnSpc>
              <a:buFont typeface="Wingdings" panose="05000000000000000000" pitchFamily="2" charset="2"/>
              <a:buChar char="§"/>
            </a:pPr>
            <a:r>
              <a:rPr lang="fr-CA" sz="1800" dirty="0"/>
              <a:t>Nous continuerons à travailler avec d’autres organismes pour établir des normes.</a:t>
            </a:r>
          </a:p>
        </p:txBody>
      </p:sp>
      <p:sp>
        <p:nvSpPr>
          <p:cNvPr id="7" name="Title 2"/>
          <p:cNvSpPr txBox="1">
            <a:spLocks/>
          </p:cNvSpPr>
          <p:nvPr/>
        </p:nvSpPr>
        <p:spPr>
          <a:xfrm>
            <a:off x="6475956" y="134471"/>
            <a:ext cx="4960306" cy="1691154"/>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00000"/>
              </a:lnSpc>
              <a:spcBef>
                <a:spcPts val="0"/>
              </a:spcBef>
            </a:pPr>
            <a:r>
              <a:rPr lang="en-CA" sz="3800" b="1" dirty="0">
                <a:solidFill>
                  <a:prstClr val="black"/>
                </a:solidFill>
                <a:latin typeface="Arial (Headings)"/>
                <a:ea typeface="+mn-ea"/>
                <a:cs typeface="+mn-cs"/>
              </a:rPr>
              <a:t>Priorities for standards [2 of 2</a:t>
            </a:r>
            <a:r>
              <a:rPr lang="en-CA" sz="3800" b="1" dirty="0" smtClean="0">
                <a:solidFill>
                  <a:prstClr val="black"/>
                </a:solidFill>
                <a:latin typeface="Arial (Headings)"/>
                <a:ea typeface="+mn-ea"/>
                <a:cs typeface="+mn-cs"/>
              </a:rPr>
              <a:t>]</a:t>
            </a:r>
            <a:endParaRPr lang="en-CA" sz="3800" dirty="0"/>
          </a:p>
        </p:txBody>
      </p:sp>
      <p:sp>
        <p:nvSpPr>
          <p:cNvPr id="6" name="Content Placeholder 1">
            <a:extLst>
              <a:ext uri="{FF2B5EF4-FFF2-40B4-BE49-F238E27FC236}">
                <a16:creationId xmlns:a16="http://schemas.microsoft.com/office/drawing/2014/main" id="{F094D497-3DB7-44DB-BDD3-A3E06ACBCB83}"/>
              </a:ext>
            </a:extLst>
          </p:cNvPr>
          <p:cNvSpPr txBox="1">
            <a:spLocks/>
          </p:cNvSpPr>
          <p:nvPr/>
        </p:nvSpPr>
        <p:spPr>
          <a:xfrm>
            <a:off x="6475955" y="2218764"/>
            <a:ext cx="4960307" cy="34304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4375" lvl="1" indent="-350838">
              <a:lnSpc>
                <a:spcPct val="200000"/>
              </a:lnSpc>
              <a:buFont typeface="Wingdings" panose="05000000000000000000" pitchFamily="2" charset="2"/>
              <a:buChar char="§"/>
            </a:pPr>
            <a:r>
              <a:rPr lang="fr-CA" sz="1800" dirty="0" err="1"/>
              <a:t>We</a:t>
            </a:r>
            <a:r>
              <a:rPr lang="fr-CA" sz="1800" dirty="0"/>
              <a:t> </a:t>
            </a:r>
            <a:r>
              <a:rPr lang="fr-CA" sz="1800" dirty="0" err="1"/>
              <a:t>will</a:t>
            </a:r>
            <a:r>
              <a:rPr lang="fr-CA" sz="1800" dirty="0"/>
              <a:t> </a:t>
            </a:r>
            <a:r>
              <a:rPr lang="fr-CA" sz="1800" dirty="0" err="1"/>
              <a:t>seek</a:t>
            </a:r>
            <a:r>
              <a:rPr lang="fr-CA" sz="1800" dirty="0"/>
              <a:t> </a:t>
            </a:r>
            <a:r>
              <a:rPr lang="fr-CA" sz="1800" dirty="0" err="1"/>
              <a:t>accreditation</a:t>
            </a:r>
            <a:r>
              <a:rPr lang="fr-CA" sz="1800" dirty="0"/>
              <a:t> as a standards </a:t>
            </a:r>
            <a:r>
              <a:rPr lang="fr-CA" sz="1800" dirty="0" err="1"/>
              <a:t>development</a:t>
            </a:r>
            <a:r>
              <a:rPr lang="fr-CA" sz="1800" dirty="0"/>
              <a:t> </a:t>
            </a:r>
            <a:r>
              <a:rPr lang="fr-CA" sz="1800" dirty="0" err="1"/>
              <a:t>organization</a:t>
            </a:r>
            <a:r>
              <a:rPr lang="fr-CA" sz="1800" dirty="0"/>
              <a:t>.</a:t>
            </a:r>
          </a:p>
          <a:p>
            <a:pPr marL="714375" lvl="1" indent="-350838">
              <a:lnSpc>
                <a:spcPct val="200000"/>
              </a:lnSpc>
              <a:buFont typeface="Wingdings" panose="05000000000000000000" pitchFamily="2" charset="2"/>
              <a:buChar char="§"/>
            </a:pPr>
            <a:r>
              <a:rPr lang="fr-CA" sz="1800" dirty="0" err="1"/>
              <a:t>We</a:t>
            </a:r>
            <a:r>
              <a:rPr lang="fr-CA" sz="1800" dirty="0"/>
              <a:t> </a:t>
            </a:r>
            <a:r>
              <a:rPr lang="fr-CA" sz="1800" dirty="0" err="1"/>
              <a:t>will</a:t>
            </a:r>
            <a:r>
              <a:rPr lang="fr-CA" sz="1800" dirty="0"/>
              <a:t> </a:t>
            </a:r>
            <a:r>
              <a:rPr lang="fr-CA" sz="1800" dirty="0" err="1"/>
              <a:t>work</a:t>
            </a:r>
            <a:r>
              <a:rPr lang="fr-CA" sz="1800" dirty="0"/>
              <a:t> </a:t>
            </a:r>
            <a:r>
              <a:rPr lang="fr-CA" sz="1800" dirty="0" err="1"/>
              <a:t>with</a:t>
            </a:r>
            <a:r>
              <a:rPr lang="fr-CA" sz="1800" dirty="0"/>
              <a:t> provinces and </a:t>
            </a:r>
            <a:r>
              <a:rPr lang="fr-CA" sz="1800" dirty="0" err="1"/>
              <a:t>territories</a:t>
            </a:r>
            <a:r>
              <a:rPr lang="fr-CA" sz="1800" dirty="0"/>
              <a:t>.</a:t>
            </a:r>
          </a:p>
          <a:p>
            <a:pPr marL="714375" lvl="1" indent="-350838">
              <a:lnSpc>
                <a:spcPct val="200000"/>
              </a:lnSpc>
              <a:buFont typeface="Wingdings" panose="05000000000000000000" pitchFamily="2" charset="2"/>
              <a:buChar char="§"/>
            </a:pPr>
            <a:r>
              <a:rPr lang="en-CA" sz="1800" dirty="0"/>
              <a:t>We will continue working with other organizations to develop standards.</a:t>
            </a:r>
          </a:p>
        </p:txBody>
      </p:sp>
    </p:spTree>
    <p:extLst>
      <p:ext uri="{BB962C8B-B14F-4D97-AF65-F5344CB8AC3E}">
        <p14:creationId xmlns:p14="http://schemas.microsoft.com/office/powerpoint/2010/main" val="1353478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title"/>
          </p:nvPr>
        </p:nvSpPr>
        <p:spPr>
          <a:xfrm>
            <a:off x="688932" y="387536"/>
            <a:ext cx="5210827" cy="1166218"/>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fr-CA" sz="3800" b="1" dirty="0">
                <a:latin typeface="Arial (Headings)"/>
              </a:rPr>
              <a:t>Conclusion</a:t>
            </a:r>
          </a:p>
        </p:txBody>
      </p:sp>
      <p:sp>
        <p:nvSpPr>
          <p:cNvPr id="2" name="Content Placeholder 1"/>
          <p:cNvSpPr>
            <a:spLocks noGrp="1"/>
          </p:cNvSpPr>
          <p:nvPr>
            <p:ph idx="1"/>
          </p:nvPr>
        </p:nvSpPr>
        <p:spPr>
          <a:xfrm>
            <a:off x="443260" y="1825625"/>
            <a:ext cx="5456499" cy="3722893"/>
          </a:xfrm>
        </p:spPr>
        <p:txBody>
          <a:bodyPr>
            <a:normAutofit lnSpcReduction="10000"/>
          </a:bodyPr>
          <a:lstStyle/>
          <a:p>
            <a:pPr marL="363538" indent="-363538">
              <a:lnSpc>
                <a:spcPct val="200000"/>
              </a:lnSpc>
              <a:buFont typeface="Wingdings" panose="05000000000000000000" pitchFamily="2" charset="2"/>
              <a:buChar char="§"/>
            </a:pPr>
            <a:r>
              <a:rPr lang="fr-CA" sz="2400" dirty="0"/>
              <a:t>Nous avons beaucoup de travail devant nous.</a:t>
            </a:r>
          </a:p>
          <a:p>
            <a:pPr marL="363538" indent="-363538">
              <a:lnSpc>
                <a:spcPct val="200000"/>
              </a:lnSpc>
              <a:buFont typeface="Wingdings" panose="05000000000000000000" pitchFamily="2" charset="2"/>
              <a:buChar char="§"/>
            </a:pPr>
            <a:r>
              <a:rPr lang="fr-CA" sz="2400" dirty="0"/>
              <a:t>Nous sommes heureux de collaborer avec vous pour faire du Canada un pays plus accessible!</a:t>
            </a:r>
          </a:p>
        </p:txBody>
      </p:sp>
      <p:sp>
        <p:nvSpPr>
          <p:cNvPr id="6" name="Title 2">
            <a:extLst>
              <a:ext uri="{FF2B5EF4-FFF2-40B4-BE49-F238E27FC236}">
                <a16:creationId xmlns:a16="http://schemas.microsoft.com/office/drawing/2014/main" id="{AB28EAFF-884D-449F-B655-72A813BF7204}"/>
              </a:ext>
            </a:extLst>
          </p:cNvPr>
          <p:cNvSpPr txBox="1">
            <a:spLocks/>
          </p:cNvSpPr>
          <p:nvPr/>
        </p:nvSpPr>
        <p:spPr>
          <a:xfrm>
            <a:off x="6488482" y="298636"/>
            <a:ext cx="5010411" cy="1166218"/>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fr-CA" sz="3800" b="1" dirty="0">
                <a:latin typeface="Arial (Headings)"/>
              </a:rPr>
              <a:t>Conclusion</a:t>
            </a:r>
          </a:p>
        </p:txBody>
      </p:sp>
      <p:sp>
        <p:nvSpPr>
          <p:cNvPr id="5" name="Content Placeholder 1">
            <a:extLst>
              <a:ext uri="{FF2B5EF4-FFF2-40B4-BE49-F238E27FC236}">
                <a16:creationId xmlns:a16="http://schemas.microsoft.com/office/drawing/2014/main" id="{0307F517-AE17-490D-92B8-471FD3DFAAA3}"/>
              </a:ext>
            </a:extLst>
          </p:cNvPr>
          <p:cNvSpPr txBox="1">
            <a:spLocks/>
          </p:cNvSpPr>
          <p:nvPr/>
        </p:nvSpPr>
        <p:spPr>
          <a:xfrm>
            <a:off x="6488482" y="1825624"/>
            <a:ext cx="5223353" cy="37228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lnSpc>
                <a:spcPct val="200000"/>
              </a:lnSpc>
              <a:buFont typeface="Wingdings" panose="05000000000000000000" pitchFamily="2" charset="2"/>
              <a:buChar char="§"/>
            </a:pPr>
            <a:r>
              <a:rPr lang="fr-CA" sz="2400" dirty="0" err="1"/>
              <a:t>We</a:t>
            </a:r>
            <a:r>
              <a:rPr lang="fr-CA" sz="2400" dirty="0"/>
              <a:t> have a lot of </a:t>
            </a:r>
            <a:r>
              <a:rPr lang="fr-CA" sz="2400" dirty="0" err="1"/>
              <a:t>work</a:t>
            </a:r>
            <a:r>
              <a:rPr lang="fr-CA" sz="2400" dirty="0"/>
              <a:t> </a:t>
            </a:r>
            <a:r>
              <a:rPr lang="fr-CA" sz="2400" dirty="0" err="1"/>
              <a:t>ahead</a:t>
            </a:r>
            <a:r>
              <a:rPr lang="fr-CA" sz="2400" dirty="0"/>
              <a:t> of us.</a:t>
            </a:r>
          </a:p>
          <a:p>
            <a:pPr marL="363538" indent="-363538">
              <a:lnSpc>
                <a:spcPct val="200000"/>
              </a:lnSpc>
              <a:buFont typeface="Wingdings" panose="05000000000000000000" pitchFamily="2" charset="2"/>
              <a:buChar char="§"/>
            </a:pPr>
            <a:r>
              <a:rPr lang="fr-CA" sz="2400" dirty="0" err="1"/>
              <a:t>We</a:t>
            </a:r>
            <a:r>
              <a:rPr lang="fr-CA" sz="2400" dirty="0"/>
              <a:t> are </a:t>
            </a:r>
            <a:r>
              <a:rPr lang="fr-CA" sz="2400" dirty="0" err="1"/>
              <a:t>excited</a:t>
            </a:r>
            <a:r>
              <a:rPr lang="fr-CA" sz="2400" dirty="0"/>
              <a:t> to </a:t>
            </a:r>
            <a:r>
              <a:rPr lang="fr-CA" sz="2400" dirty="0" err="1"/>
              <a:t>keep</a:t>
            </a:r>
            <a:r>
              <a:rPr lang="fr-CA" sz="2400" dirty="0"/>
              <a:t> </a:t>
            </a:r>
            <a:r>
              <a:rPr lang="fr-CA" sz="2400" dirty="0" err="1"/>
              <a:t>moving</a:t>
            </a:r>
            <a:r>
              <a:rPr lang="fr-CA" sz="2400" dirty="0"/>
              <a:t> </a:t>
            </a:r>
            <a:r>
              <a:rPr lang="fr-CA" sz="2400" dirty="0" err="1"/>
              <a:t>forward</a:t>
            </a:r>
            <a:r>
              <a:rPr lang="fr-CA" sz="2400" dirty="0"/>
              <a:t> </a:t>
            </a:r>
            <a:r>
              <a:rPr lang="fr-CA" sz="2400" dirty="0" err="1"/>
              <a:t>with</a:t>
            </a:r>
            <a:r>
              <a:rPr lang="fr-CA" sz="2400" dirty="0"/>
              <a:t> </a:t>
            </a:r>
            <a:r>
              <a:rPr lang="fr-CA" sz="2400" dirty="0" err="1"/>
              <a:t>you</a:t>
            </a:r>
            <a:r>
              <a:rPr lang="fr-CA" sz="2400" dirty="0"/>
              <a:t> </a:t>
            </a:r>
            <a:r>
              <a:rPr lang="fr-CA" sz="2400" dirty="0" err="1"/>
              <a:t>towards</a:t>
            </a:r>
            <a:r>
              <a:rPr lang="fr-CA" sz="2400" dirty="0"/>
              <a:t> an accessible Canada!</a:t>
            </a:r>
            <a:endParaRPr lang="en-CA" sz="2400" dirty="0"/>
          </a:p>
        </p:txBody>
      </p:sp>
    </p:spTree>
    <p:extLst>
      <p:ext uri="{BB962C8B-B14F-4D97-AF65-F5344CB8AC3E}">
        <p14:creationId xmlns:p14="http://schemas.microsoft.com/office/powerpoint/2010/main" val="325546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C0FF1-E8D4-934F-B180-7479931DF57C}"/>
              </a:ext>
            </a:extLst>
          </p:cNvPr>
          <p:cNvSpPr>
            <a:spLocks noGrp="1"/>
          </p:cNvSpPr>
          <p:nvPr>
            <p:ph type="title"/>
          </p:nvPr>
        </p:nvSpPr>
        <p:spPr>
          <a:xfrm>
            <a:off x="8915700" y="1816245"/>
            <a:ext cx="2926080" cy="729722"/>
          </a:xfrm>
        </p:spPr>
        <p:txBody>
          <a:bodyPr vert="horz" lIns="91440" tIns="45720" rIns="91440" bIns="45720" rtlCol="0" anchor="ctr">
            <a:normAutofit/>
          </a:bodyPr>
          <a:lstStyle/>
          <a:p>
            <a:r>
              <a:rPr lang="fr-CA" sz="4000" dirty="0">
                <a:solidFill>
                  <a:schemeClr val="tx1"/>
                </a:solidFill>
              </a:rPr>
              <a:t>Merci!</a:t>
            </a:r>
          </a:p>
        </p:txBody>
      </p:sp>
      <p:sp>
        <p:nvSpPr>
          <p:cNvPr id="3" name="TextBox 2"/>
          <p:cNvSpPr txBox="1"/>
          <p:nvPr/>
        </p:nvSpPr>
        <p:spPr>
          <a:xfrm>
            <a:off x="8939684" y="2960557"/>
            <a:ext cx="2902096" cy="707886"/>
          </a:xfrm>
          <a:prstGeom prst="rect">
            <a:avLst/>
          </a:prstGeom>
          <a:solidFill>
            <a:srgbClr val="E7E600"/>
          </a:solidFill>
        </p:spPr>
        <p:txBody>
          <a:bodyPr wrap="square" rtlCol="0">
            <a:spAutoFit/>
          </a:bodyPr>
          <a:lstStyle/>
          <a:p>
            <a:pPr algn="ctr"/>
            <a:r>
              <a:rPr lang="fr-CA" sz="4000" b="1" dirty="0" err="1">
                <a:latin typeface="Arial" panose="020B0604020202020204" pitchFamily="34" charset="0"/>
                <a:cs typeface="Arial" panose="020B0604020202020204" pitchFamily="34" charset="0"/>
              </a:rPr>
              <a:t>Thank</a:t>
            </a:r>
            <a:r>
              <a:rPr lang="fr-CA" sz="4000" b="1" dirty="0">
                <a:latin typeface="Arial" panose="020B0604020202020204" pitchFamily="34" charset="0"/>
                <a:cs typeface="Arial" panose="020B0604020202020204" pitchFamily="34" charset="0"/>
              </a:rPr>
              <a:t> </a:t>
            </a:r>
            <a:r>
              <a:rPr lang="fr-CA" sz="4000" b="1" dirty="0" err="1" smtClean="0">
                <a:latin typeface="Arial" panose="020B0604020202020204" pitchFamily="34" charset="0"/>
                <a:cs typeface="Arial" panose="020B0604020202020204" pitchFamily="34" charset="0"/>
              </a:rPr>
              <a:t>you</a:t>
            </a:r>
            <a:r>
              <a:rPr lang="fr-CA" sz="4000" b="1" dirty="0">
                <a:latin typeface="Arial" panose="020B0604020202020204" pitchFamily="34" charset="0"/>
                <a:cs typeface="Arial" panose="020B0604020202020204" pitchFamily="34" charset="0"/>
              </a:rPr>
              <a:t>!</a:t>
            </a:r>
          </a:p>
        </p:txBody>
      </p:sp>
      <p:pic>
        <p:nvPicPr>
          <p:cNvPr id="4" name="Content Placeholder 3" descr="Picture showing steps on how to say thank you in American Sign Language. Image is a clipart women brown hair green shirt smiling wih her four fingers of her hand on her chin with a arrow directing to move hand outwards. Second image of her shows how far your hand moves out.&#10;&#10;Image montrant les étapes pour dire merci en Langue des signes québécoise. L'image est un clipart d'une femme souriante au cheveux bruns et portant un chandail vert. La première image la montre avec quatre doigts de sa main sur son menton, avec une flèche indiquant un mouvement de la main vers l'extérieur. La deuxième image montre la distance à laquelle la main se déplace vers l'extérieur." title="Thank you in American Sign Language / Merci en Langue des signes du Québec">
            <a:extLst>
              <a:ext uri="{FF2B5EF4-FFF2-40B4-BE49-F238E27FC236}">
                <a16:creationId xmlns:a16="http://schemas.microsoft.com/office/drawing/2014/main" id="{C925191A-0521-5842-9942-383198F8C8BA}"/>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2446" r="-1" b="-1"/>
          <a:stretch/>
        </p:blipFill>
        <p:spPr bwMode="auto">
          <a:xfrm>
            <a:off x="762883"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8080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334" y="626301"/>
            <a:ext cx="5762055" cy="701457"/>
          </a:xfrm>
        </p:spPr>
        <p:txBody>
          <a:bodyPr anchor="t">
            <a:normAutofit/>
          </a:bodyPr>
          <a:lstStyle/>
          <a:p>
            <a:r>
              <a:rPr lang="fr-CA" sz="3800" dirty="0">
                <a:latin typeface="Arial (Headings)"/>
              </a:rPr>
              <a:t>Des questions?</a:t>
            </a:r>
          </a:p>
        </p:txBody>
      </p:sp>
      <p:sp>
        <p:nvSpPr>
          <p:cNvPr id="10" name="Title 1"/>
          <p:cNvSpPr txBox="1">
            <a:spLocks/>
          </p:cNvSpPr>
          <p:nvPr/>
        </p:nvSpPr>
        <p:spPr>
          <a:xfrm>
            <a:off x="227390" y="1490424"/>
            <a:ext cx="5734999" cy="2290175"/>
          </a:xfrm>
          <a:prstGeom prst="rect">
            <a:avLst/>
          </a:prstGeom>
          <a:solidFill>
            <a:srgbClr val="E7E600"/>
          </a:solidFill>
          <a:ln>
            <a:noFill/>
          </a:ln>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4400" b="1" i="0" kern="1200">
                <a:solidFill>
                  <a:srgbClr val="253D98"/>
                </a:solidFill>
                <a:latin typeface="Arial" panose="020B0604020202020204" pitchFamily="34" charset="0"/>
                <a:ea typeface="+mj-ea"/>
                <a:cs typeface="Arial" panose="020B0604020202020204" pitchFamily="34" charset="0"/>
              </a:defRPr>
            </a:lvl1pPr>
          </a:lstStyle>
          <a:p>
            <a:pPr algn="l"/>
            <a:r>
              <a:rPr lang="fr-CA" sz="2400" dirty="0"/>
              <a:t>	</a:t>
            </a:r>
          </a:p>
          <a:p>
            <a:pPr algn="l"/>
            <a:r>
              <a:rPr lang="fr-CA" sz="2400" dirty="0"/>
              <a:t>Cliquez sur « Participer »</a:t>
            </a:r>
          </a:p>
          <a:p>
            <a:pPr marL="457200" indent="-457200" algn="l">
              <a:buFont typeface="Arial" panose="020B0604020202020204" pitchFamily="34" charset="0"/>
              <a:buChar char="•"/>
            </a:pPr>
            <a:endParaRPr lang="fr-CA" sz="2400" dirty="0"/>
          </a:p>
          <a:p>
            <a:pPr algn="l"/>
            <a:r>
              <a:rPr lang="fr-CA" sz="2400" dirty="0"/>
              <a:t>Ou envoyez-nous un courriel :</a:t>
            </a:r>
          </a:p>
          <a:p>
            <a:pPr algn="l"/>
            <a:endParaRPr lang="fr-CA" sz="2400" dirty="0"/>
          </a:p>
          <a:p>
            <a:pPr algn="l"/>
            <a:r>
              <a:rPr lang="fr-CA" sz="2400" dirty="0">
                <a:hlinkClick r:id="rId3"/>
              </a:rPr>
              <a:t>ASC-NAC@canada.gc.ca</a:t>
            </a:r>
            <a:r>
              <a:rPr lang="fr-CA" sz="2400" dirty="0"/>
              <a:t> </a:t>
            </a:r>
          </a:p>
        </p:txBody>
      </p:sp>
      <p:pic>
        <p:nvPicPr>
          <p:cNvPr id="12" name="Picture 5" descr="Icon of a person raising their hand. &#10;&#10;Icône d'une personne levant la main. " title="Image">
            <a:extLst>
              <a:ext uri="{FF2B5EF4-FFF2-40B4-BE49-F238E27FC236}">
                <a16:creationId xmlns:a16="http://schemas.microsoft.com/office/drawing/2014/main" id="{78DCE385-A4DE-42F9-AF75-02552F164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9614" y="1759470"/>
            <a:ext cx="561596" cy="538915"/>
          </a:xfrm>
          <a:prstGeom prst="rect">
            <a:avLst/>
          </a:prstGeom>
          <a:solidFill>
            <a:schemeClr val="tx1"/>
          </a:solidFill>
          <a:ln>
            <a:solidFill>
              <a:schemeClr val="accent1"/>
            </a:solidFill>
          </a:ln>
        </p:spPr>
      </p:pic>
      <p:sp>
        <p:nvSpPr>
          <p:cNvPr id="9" name="Title 1"/>
          <p:cNvSpPr txBox="1">
            <a:spLocks/>
          </p:cNvSpPr>
          <p:nvPr/>
        </p:nvSpPr>
        <p:spPr>
          <a:xfrm>
            <a:off x="6277460" y="626302"/>
            <a:ext cx="5734999" cy="701457"/>
          </a:xfrm>
          <a:prstGeom prst="rect">
            <a:avLst/>
          </a:prstGeom>
          <a:solidFill>
            <a:srgbClr val="E7E600"/>
          </a:solidFill>
          <a:ln>
            <a:noFill/>
          </a:ln>
        </p:spPr>
        <p:txBody>
          <a:bodyPr vert="horz" lIns="91440" tIns="45720" rIns="91440" bIns="45720" rtlCol="0" anchor="t">
            <a:noAutofit/>
          </a:bodyPr>
          <a:lstStyle>
            <a:lvl1pPr algn="ctr" defTabSz="914400" rtl="0" eaLnBrk="1" latinLnBrk="0" hangingPunct="1">
              <a:lnSpc>
                <a:spcPct val="90000"/>
              </a:lnSpc>
              <a:spcBef>
                <a:spcPct val="0"/>
              </a:spcBef>
              <a:buNone/>
              <a:defRPr sz="4400" b="1" i="0" kern="1200">
                <a:solidFill>
                  <a:srgbClr val="253D98"/>
                </a:solidFill>
                <a:latin typeface="Arial" panose="020B0604020202020204" pitchFamily="34" charset="0"/>
                <a:ea typeface="+mj-ea"/>
                <a:cs typeface="Arial" panose="020B0604020202020204" pitchFamily="34" charset="0"/>
              </a:defRPr>
            </a:lvl1pPr>
          </a:lstStyle>
          <a:p>
            <a:r>
              <a:rPr lang="fr-CA" sz="3800" dirty="0">
                <a:latin typeface="Arial (Headings)"/>
              </a:rPr>
              <a:t>Questions?</a:t>
            </a:r>
          </a:p>
        </p:txBody>
      </p:sp>
      <p:sp>
        <p:nvSpPr>
          <p:cNvPr id="8" name="Title 1"/>
          <p:cNvSpPr txBox="1">
            <a:spLocks/>
          </p:cNvSpPr>
          <p:nvPr/>
        </p:nvSpPr>
        <p:spPr>
          <a:xfrm>
            <a:off x="6277460" y="1490424"/>
            <a:ext cx="5762055" cy="2290175"/>
          </a:xfrm>
          <a:prstGeom prst="rect">
            <a:avLst/>
          </a:prstGeom>
          <a:solidFill>
            <a:srgbClr val="E7E600"/>
          </a:solidFill>
          <a:ln>
            <a:noFill/>
          </a:ln>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4400" b="1" i="0" kern="1200">
                <a:solidFill>
                  <a:srgbClr val="253D98"/>
                </a:solidFill>
                <a:latin typeface="Arial" panose="020B0604020202020204" pitchFamily="34" charset="0"/>
                <a:ea typeface="+mj-ea"/>
                <a:cs typeface="Arial" panose="020B0604020202020204" pitchFamily="34" charset="0"/>
              </a:defRPr>
            </a:lvl1pPr>
          </a:lstStyle>
          <a:p>
            <a:pPr algn="l"/>
            <a:r>
              <a:rPr lang="fr-CA" sz="2400" dirty="0"/>
              <a:t>	</a:t>
            </a:r>
          </a:p>
          <a:p>
            <a:pPr algn="l"/>
            <a:r>
              <a:rPr lang="fr-CA" sz="2400" dirty="0"/>
              <a:t>Click on “</a:t>
            </a:r>
            <a:r>
              <a:rPr lang="fr-CA" sz="2400" dirty="0" err="1"/>
              <a:t>Participate</a:t>
            </a:r>
            <a:r>
              <a:rPr lang="fr-CA" sz="2400" dirty="0"/>
              <a:t>”</a:t>
            </a:r>
          </a:p>
          <a:p>
            <a:pPr algn="l"/>
            <a:endParaRPr lang="fr-CA" sz="2400" dirty="0"/>
          </a:p>
          <a:p>
            <a:pPr algn="l"/>
            <a:r>
              <a:rPr lang="fr-CA" sz="2400" dirty="0"/>
              <a:t>Or </a:t>
            </a:r>
            <a:r>
              <a:rPr lang="fr-CA" sz="2400" dirty="0" err="1"/>
              <a:t>send</a:t>
            </a:r>
            <a:r>
              <a:rPr lang="fr-CA" sz="2400" dirty="0"/>
              <a:t> us an email:</a:t>
            </a:r>
          </a:p>
          <a:p>
            <a:pPr algn="l"/>
            <a:endParaRPr lang="fr-CA" sz="2400" dirty="0"/>
          </a:p>
          <a:p>
            <a:pPr algn="l"/>
            <a:r>
              <a:rPr lang="fr-CA" sz="2400" dirty="0">
                <a:hlinkClick r:id="rId3"/>
              </a:rPr>
              <a:t>ASC-NAC@canada.gc.ca</a:t>
            </a:r>
            <a:r>
              <a:rPr lang="fr-CA" sz="2400" dirty="0"/>
              <a:t> </a:t>
            </a:r>
          </a:p>
        </p:txBody>
      </p:sp>
      <p:pic>
        <p:nvPicPr>
          <p:cNvPr id="11" name="Picture 10" descr="Icon of a person raising their hand. &#10;&#10;Icône d'une personne levant la main. " titl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8174" y="1765507"/>
            <a:ext cx="532878" cy="532878"/>
          </a:xfrm>
          <a:prstGeom prst="rect">
            <a:avLst/>
          </a:prstGeom>
          <a:solidFill>
            <a:schemeClr val="tx1"/>
          </a:solidFill>
          <a:ln>
            <a:solidFill>
              <a:schemeClr val="accent1"/>
            </a:solidFill>
          </a:ln>
        </p:spPr>
      </p:pic>
    </p:spTree>
    <p:extLst>
      <p:ext uri="{BB962C8B-B14F-4D97-AF65-F5344CB8AC3E}">
        <p14:creationId xmlns:p14="http://schemas.microsoft.com/office/powerpoint/2010/main" val="198575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1458" y="166416"/>
            <a:ext cx="5924810" cy="1166218"/>
          </a:xfrm>
        </p:spPr>
        <p:txBody>
          <a:bodyPr>
            <a:noAutofit/>
          </a:bodyPr>
          <a:lstStyle/>
          <a:p>
            <a:r>
              <a:rPr lang="fr-CA" sz="4100" b="1" dirty="0"/>
              <a:t>Conseil d'administration</a:t>
            </a:r>
          </a:p>
        </p:txBody>
      </p:sp>
      <p:sp>
        <p:nvSpPr>
          <p:cNvPr id="8" name="Title 2">
            <a:extLst>
              <a:ext uri="{FF2B5EF4-FFF2-40B4-BE49-F238E27FC236}">
                <a16:creationId xmlns:a16="http://schemas.microsoft.com/office/drawing/2014/main" id="{3135B4BB-054F-4C0B-B6D4-84FDA8C5914D}"/>
              </a:ext>
            </a:extLst>
          </p:cNvPr>
          <p:cNvSpPr txBox="1">
            <a:spLocks/>
          </p:cNvSpPr>
          <p:nvPr/>
        </p:nvSpPr>
        <p:spPr>
          <a:xfrm>
            <a:off x="6893482" y="166416"/>
            <a:ext cx="4668042" cy="1166218"/>
          </a:xfrm>
          <a:prstGeom prst="rect">
            <a:avLst/>
          </a:prstGeom>
          <a:noFill/>
          <a:ln>
            <a:no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fr-CA" b="1" dirty="0" err="1"/>
              <a:t>Board</a:t>
            </a:r>
            <a:r>
              <a:rPr lang="fr-CA" b="1" dirty="0"/>
              <a:t> of </a:t>
            </a:r>
            <a:r>
              <a:rPr lang="fr-CA" b="1" dirty="0" err="1"/>
              <a:t>Directors</a:t>
            </a:r>
            <a:endParaRPr lang="en-CA" dirty="0"/>
          </a:p>
        </p:txBody>
      </p:sp>
      <p:sp>
        <p:nvSpPr>
          <p:cNvPr id="2" name="Content Placeholder 1"/>
          <p:cNvSpPr>
            <a:spLocks noGrp="1"/>
          </p:cNvSpPr>
          <p:nvPr>
            <p:ph idx="1"/>
          </p:nvPr>
        </p:nvSpPr>
        <p:spPr>
          <a:xfrm>
            <a:off x="701457" y="1345160"/>
            <a:ext cx="5924811" cy="4404287"/>
          </a:xfrm>
        </p:spPr>
        <p:txBody>
          <a:bodyPr>
            <a:noAutofit/>
          </a:bodyPr>
          <a:lstStyle/>
          <a:p>
            <a:pPr marL="1257300" lvl="4" indent="-342900">
              <a:lnSpc>
                <a:spcPct val="150000"/>
              </a:lnSpc>
              <a:buFont typeface="Wingdings" panose="05000000000000000000" pitchFamily="2" charset="2"/>
              <a:buChar char="§"/>
            </a:pPr>
            <a:r>
              <a:rPr lang="fr-CA" sz="1600" dirty="0"/>
              <a:t>Paul-Claude Bérubé, président/</a:t>
            </a:r>
            <a:r>
              <a:rPr lang="fr-CA" sz="1600" dirty="0" err="1"/>
              <a:t>Chairperson</a:t>
            </a:r>
            <a:endParaRPr lang="fr-CA" sz="1600" dirty="0"/>
          </a:p>
          <a:p>
            <a:pPr marL="1257300" lvl="4" indent="-342900">
              <a:lnSpc>
                <a:spcPct val="150000"/>
              </a:lnSpc>
              <a:buFont typeface="Wingdings" panose="05000000000000000000" pitchFamily="2" charset="2"/>
              <a:buChar char="§"/>
            </a:pPr>
            <a:r>
              <a:rPr lang="fr-CA" sz="1600" dirty="0"/>
              <a:t>Mary Reid, vice-présidente/Vice-</a:t>
            </a:r>
            <a:r>
              <a:rPr lang="fr-CA" sz="1600" dirty="0" err="1"/>
              <a:t>Chairperson</a:t>
            </a:r>
            <a:endParaRPr lang="fr-CA" sz="1600" dirty="0"/>
          </a:p>
          <a:p>
            <a:pPr marL="1257300" lvl="4" indent="-342900">
              <a:lnSpc>
                <a:spcPct val="150000"/>
              </a:lnSpc>
              <a:buFont typeface="Wingdings" panose="05000000000000000000" pitchFamily="2" charset="2"/>
              <a:buChar char="§"/>
            </a:pPr>
            <a:r>
              <a:rPr lang="fr-CA" sz="1600" dirty="0"/>
              <a:t>William Adair</a:t>
            </a:r>
          </a:p>
          <a:p>
            <a:pPr marL="1257300" lvl="4" indent="-342900">
              <a:lnSpc>
                <a:spcPct val="150000"/>
              </a:lnSpc>
              <a:buFont typeface="Wingdings" panose="05000000000000000000" pitchFamily="2" charset="2"/>
              <a:buChar char="§"/>
            </a:pPr>
            <a:r>
              <a:rPr lang="fr-CA" sz="1600" dirty="0"/>
              <a:t>Kory L. </a:t>
            </a:r>
            <a:r>
              <a:rPr lang="fr-CA" sz="1600" dirty="0" err="1"/>
              <a:t>Earle</a:t>
            </a:r>
            <a:endParaRPr lang="fr-CA" sz="1600" dirty="0"/>
          </a:p>
          <a:p>
            <a:pPr marL="1257300" lvl="4" indent="-342900">
              <a:lnSpc>
                <a:spcPct val="150000"/>
              </a:lnSpc>
              <a:buFont typeface="Wingdings" panose="05000000000000000000" pitchFamily="2" charset="2"/>
              <a:buChar char="§"/>
            </a:pPr>
            <a:r>
              <a:rPr lang="fr-CA" sz="1600" dirty="0"/>
              <a:t>Maureen Haan</a:t>
            </a:r>
          </a:p>
          <a:p>
            <a:pPr marL="1257300" lvl="4" indent="-342900">
              <a:lnSpc>
                <a:spcPct val="150000"/>
              </a:lnSpc>
              <a:buFont typeface="Wingdings" panose="05000000000000000000" pitchFamily="2" charset="2"/>
              <a:buChar char="§"/>
            </a:pPr>
            <a:r>
              <a:rPr lang="fr-CA" sz="1600" dirty="0"/>
              <a:t>Penny </a:t>
            </a:r>
            <a:r>
              <a:rPr lang="fr-CA" sz="1600" dirty="0" err="1"/>
              <a:t>Hartin</a:t>
            </a:r>
            <a:endParaRPr lang="fr-CA" sz="1600" dirty="0"/>
          </a:p>
          <a:p>
            <a:pPr marL="1257300" lvl="4" indent="-342900">
              <a:lnSpc>
                <a:spcPct val="150000"/>
              </a:lnSpc>
              <a:buFont typeface="Wingdings" panose="05000000000000000000" pitchFamily="2" charset="2"/>
              <a:buChar char="§"/>
            </a:pPr>
            <a:r>
              <a:rPr lang="fr-CA" sz="1600" dirty="0"/>
              <a:t>Rabia S. </a:t>
            </a:r>
            <a:r>
              <a:rPr lang="fr-CA" sz="1600" dirty="0" err="1"/>
              <a:t>Khedr</a:t>
            </a:r>
            <a:endParaRPr lang="fr-CA" sz="1600" dirty="0"/>
          </a:p>
          <a:p>
            <a:pPr marL="1257300" lvl="4" indent="-342900">
              <a:lnSpc>
                <a:spcPct val="150000"/>
              </a:lnSpc>
              <a:buFont typeface="Wingdings" panose="05000000000000000000" pitchFamily="2" charset="2"/>
              <a:buChar char="§"/>
            </a:pPr>
            <a:r>
              <a:rPr lang="fr-CA" sz="1600" dirty="0"/>
              <a:t>Brad </a:t>
            </a:r>
            <a:r>
              <a:rPr lang="fr-CA" sz="1600" dirty="0" err="1"/>
              <a:t>McCannell</a:t>
            </a:r>
            <a:endParaRPr lang="fr-CA" sz="1600" dirty="0"/>
          </a:p>
          <a:p>
            <a:pPr marL="1257300" lvl="4" indent="-342900">
              <a:lnSpc>
                <a:spcPct val="150000"/>
              </a:lnSpc>
              <a:buFont typeface="Wingdings" panose="05000000000000000000" pitchFamily="2" charset="2"/>
              <a:buChar char="§"/>
            </a:pPr>
            <a:r>
              <a:rPr lang="fr-CA" sz="1600" dirty="0"/>
              <a:t>Joe McLaughlin, Ph. D.</a:t>
            </a:r>
          </a:p>
          <a:p>
            <a:pPr marL="1257300" lvl="4" indent="-342900">
              <a:lnSpc>
                <a:spcPct val="150000"/>
              </a:lnSpc>
              <a:buFont typeface="Wingdings" panose="05000000000000000000" pitchFamily="2" charset="2"/>
              <a:buChar char="§"/>
            </a:pPr>
            <a:r>
              <a:rPr lang="fr-CA" sz="1600" dirty="0"/>
              <a:t>Laurie </a:t>
            </a:r>
            <a:r>
              <a:rPr lang="fr-CA" sz="1600" dirty="0" err="1"/>
              <a:t>Ringaert</a:t>
            </a:r>
            <a:endParaRPr lang="fr-CA" sz="1600" dirty="0"/>
          </a:p>
        </p:txBody>
      </p:sp>
      <p:pic>
        <p:nvPicPr>
          <p:cNvPr id="7" name="Picture 6" descr="Picture of Accessibility Standards Canada’s CEO and Board members with the Minister of Disability Inclusion. &#10;&#10;Front row, from left to right: Philip Rizcallah (CEO), Mary Reid (Vice-Chair), Paul-Claude Bérubé (Chair), Minister Carla Qualtrough, Brad McCannell (Director), and Laurie Ringaert (Director). Second row, from left to right: Bill Adair (Director), Maureen Haan (Director), Kory Earle (Director), Rabia S. Khedr (Director), Dr. Joe McLaughlin (Director), and Penny Hartin (Director).&#10;&#10;Photo des administrateurs et du PDG de Normes d'accessibilité Canada avec la ministre de l'Inclusion des personnes handicapées&#10;&#10;Première rangée, de gauche à droite: Philip Rizcallah (PDG), Mary Reid (Vice-Présidente), Paul-Claude Bérubé (Président), la ministre Carla Qualtrough, Brad McCannell (Administrateur), and Laurie Ringaert (Administratrice). Second row, from left to right: Bill Adair (Administrateur), Maureen Haan (Administratrice), Kory Earle (Administrateur), Rabia S. Khedr (Administratrice), Dr. Joe McLaughlin (Administrateur), and Penny Hartin (Administratrice)." title="Picture / Pho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3482" y="2420301"/>
            <a:ext cx="4993719" cy="3329146"/>
          </a:xfrm>
          <a:prstGeom prst="rect">
            <a:avLst/>
          </a:prstGeom>
        </p:spPr>
      </p:pic>
    </p:spTree>
    <p:extLst>
      <p:ext uri="{BB962C8B-B14F-4D97-AF65-F5344CB8AC3E}">
        <p14:creationId xmlns:p14="http://schemas.microsoft.com/office/powerpoint/2010/main" val="295524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76405" y="218419"/>
            <a:ext cx="5273458" cy="1166218"/>
          </a:xfrm>
          <a:prstGeom prst="rect">
            <a:avLst/>
          </a:prstGeom>
          <a:noFill/>
          <a:ln>
            <a:no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200000"/>
              </a:lnSpc>
            </a:pPr>
            <a:r>
              <a:rPr lang="fr-CA" sz="3800" b="1" dirty="0">
                <a:latin typeface="Arial (Headings)"/>
              </a:rPr>
              <a:t>Mandat</a:t>
            </a:r>
          </a:p>
        </p:txBody>
      </p:sp>
      <p:sp>
        <p:nvSpPr>
          <p:cNvPr id="4" name="Content Placeholder 1"/>
          <p:cNvSpPr txBox="1">
            <a:spLocks/>
          </p:cNvSpPr>
          <p:nvPr/>
        </p:nvSpPr>
        <p:spPr>
          <a:xfrm>
            <a:off x="676404" y="1384637"/>
            <a:ext cx="5599135" cy="4490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buFont typeface="Wingdings" panose="05000000000000000000" pitchFamily="2" charset="2"/>
              <a:buChar char="§"/>
            </a:pPr>
            <a:r>
              <a:rPr lang="fr-CA" sz="2000" dirty="0"/>
              <a:t>Examiner </a:t>
            </a:r>
            <a:r>
              <a:rPr lang="fr-CA" sz="2000" dirty="0" smtClean="0"/>
              <a:t>et créer des normes d’accessibilité </a:t>
            </a:r>
            <a:r>
              <a:rPr lang="fr-CA" sz="2000" dirty="0"/>
              <a:t>pour les organisations relevant de la compétence fédérale</a:t>
            </a:r>
          </a:p>
          <a:p>
            <a:pPr>
              <a:lnSpc>
                <a:spcPct val="200000"/>
              </a:lnSpc>
              <a:buFont typeface="Wingdings" panose="05000000000000000000" pitchFamily="2" charset="2"/>
              <a:buChar char="§"/>
            </a:pPr>
            <a:r>
              <a:rPr lang="fr-CA" sz="2000" dirty="0" smtClean="0"/>
              <a:t>Appuyer </a:t>
            </a:r>
            <a:r>
              <a:rPr lang="fr-CA" sz="2000" dirty="0"/>
              <a:t>la recherche </a:t>
            </a:r>
            <a:r>
              <a:rPr lang="fr-CA" sz="2000" dirty="0" smtClean="0"/>
              <a:t>sur l’identification, l’élimination et la prévention d’obstacles</a:t>
            </a:r>
            <a:endParaRPr lang="fr-CA" sz="2000" dirty="0"/>
          </a:p>
          <a:p>
            <a:pPr>
              <a:lnSpc>
                <a:spcPct val="200000"/>
              </a:lnSpc>
              <a:buFont typeface="Wingdings" panose="05000000000000000000" pitchFamily="2" charset="2"/>
              <a:buChar char="§"/>
            </a:pPr>
            <a:r>
              <a:rPr lang="fr-CA" sz="2000" dirty="0"/>
              <a:t>Diffuser des pratiques exemplaires sur l’élimination des obstacles</a:t>
            </a:r>
          </a:p>
        </p:txBody>
      </p:sp>
      <p:sp>
        <p:nvSpPr>
          <p:cNvPr id="3" name="Title 2"/>
          <p:cNvSpPr>
            <a:spLocks noGrp="1"/>
          </p:cNvSpPr>
          <p:nvPr>
            <p:ph type="title"/>
          </p:nvPr>
        </p:nvSpPr>
        <p:spPr>
          <a:xfrm>
            <a:off x="6432114" y="218419"/>
            <a:ext cx="5047989" cy="1166218"/>
          </a:xfrm>
        </p:spPr>
        <p:txBody>
          <a:bodyPr>
            <a:normAutofit fontScale="90000"/>
          </a:bodyPr>
          <a:lstStyle/>
          <a:p>
            <a:pPr>
              <a:lnSpc>
                <a:spcPct val="200000"/>
              </a:lnSpc>
            </a:pPr>
            <a:r>
              <a:rPr lang="fr-CA" b="1" dirty="0"/>
              <a:t>Mandate</a:t>
            </a:r>
          </a:p>
        </p:txBody>
      </p:sp>
      <p:sp>
        <p:nvSpPr>
          <p:cNvPr id="2" name="Content Placeholder 1"/>
          <p:cNvSpPr>
            <a:spLocks noGrp="1"/>
          </p:cNvSpPr>
          <p:nvPr>
            <p:ph idx="1"/>
          </p:nvPr>
        </p:nvSpPr>
        <p:spPr>
          <a:xfrm>
            <a:off x="6275539" y="1384637"/>
            <a:ext cx="5361139" cy="4314705"/>
          </a:xfrm>
        </p:spPr>
        <p:txBody>
          <a:bodyPr>
            <a:noAutofit/>
          </a:bodyPr>
          <a:lstStyle/>
          <a:p>
            <a:pPr>
              <a:lnSpc>
                <a:spcPct val="200000"/>
              </a:lnSpc>
              <a:buFont typeface="Wingdings" panose="05000000000000000000" pitchFamily="2" charset="2"/>
              <a:buChar char="§"/>
            </a:pPr>
            <a:r>
              <a:rPr lang="en-CA" sz="2000" dirty="0"/>
              <a:t>Develop and review accessibility standards for organizations under federal jurisdiction</a:t>
            </a:r>
          </a:p>
          <a:p>
            <a:pPr>
              <a:lnSpc>
                <a:spcPct val="200000"/>
              </a:lnSpc>
              <a:buFont typeface="Wingdings" panose="05000000000000000000" pitchFamily="2" charset="2"/>
              <a:buChar char="§"/>
            </a:pPr>
            <a:r>
              <a:rPr lang="en-CA" sz="2000" dirty="0"/>
              <a:t>Support research on the identification, removal and prevention of barriers</a:t>
            </a:r>
          </a:p>
          <a:p>
            <a:pPr>
              <a:lnSpc>
                <a:spcPct val="200000"/>
              </a:lnSpc>
              <a:buFont typeface="Wingdings" panose="05000000000000000000" pitchFamily="2" charset="2"/>
              <a:buChar char="§"/>
            </a:pPr>
            <a:r>
              <a:rPr lang="en-CA" sz="2000" dirty="0"/>
              <a:t>Share best practices about the removal of </a:t>
            </a:r>
            <a:r>
              <a:rPr lang="en-CA" sz="2000" dirty="0" smtClean="0"/>
              <a:t>barriers</a:t>
            </a:r>
            <a:r>
              <a:rPr lang="en-CA" sz="1800" dirty="0"/>
              <a:t>.</a:t>
            </a:r>
            <a:endParaRPr lang="en-CA" sz="2000" dirty="0"/>
          </a:p>
        </p:txBody>
      </p:sp>
    </p:spTree>
    <p:extLst>
      <p:ext uri="{BB962C8B-B14F-4D97-AF65-F5344CB8AC3E}">
        <p14:creationId xmlns:p14="http://schemas.microsoft.com/office/powerpoint/2010/main" val="348768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6404" y="1796059"/>
            <a:ext cx="10784911" cy="1166218"/>
          </a:xfrm>
        </p:spPr>
        <p:txBody>
          <a:bodyPr>
            <a:normAutofit/>
          </a:bodyPr>
          <a:lstStyle/>
          <a:p>
            <a:pPr algn="ctr"/>
            <a:r>
              <a:rPr lang="fr-CA" sz="3800" b="1" dirty="0">
                <a:latin typeface="Arial (Headings)"/>
              </a:rPr>
              <a:t>Enjeux prioritaires</a:t>
            </a:r>
          </a:p>
        </p:txBody>
      </p:sp>
      <p:sp>
        <p:nvSpPr>
          <p:cNvPr id="4" name="Title 2">
            <a:extLst>
              <a:ext uri="{FF2B5EF4-FFF2-40B4-BE49-F238E27FC236}">
                <a16:creationId xmlns:a16="http://schemas.microsoft.com/office/drawing/2014/main" id="{291FD6AA-3260-40CE-8D49-AA07F97C5D9B}"/>
              </a:ext>
            </a:extLst>
          </p:cNvPr>
          <p:cNvSpPr txBox="1">
            <a:spLocks/>
          </p:cNvSpPr>
          <p:nvPr/>
        </p:nvSpPr>
        <p:spPr>
          <a:xfrm>
            <a:off x="676404" y="2962277"/>
            <a:ext cx="10784912" cy="1166218"/>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fr-CA" sz="3800" b="1" dirty="0" err="1">
                <a:latin typeface="Arial (Headings)"/>
              </a:rPr>
              <a:t>Priority</a:t>
            </a:r>
            <a:r>
              <a:rPr lang="fr-CA" sz="3800" b="1" dirty="0">
                <a:latin typeface="Arial (Headings)"/>
              </a:rPr>
              <a:t> areas</a:t>
            </a:r>
            <a:endParaRPr lang="en-CA" sz="3800" b="1" dirty="0">
              <a:latin typeface="Arial (Headings)"/>
            </a:endParaRPr>
          </a:p>
        </p:txBody>
      </p:sp>
    </p:spTree>
    <p:extLst>
      <p:ext uri="{BB962C8B-B14F-4D97-AF65-F5344CB8AC3E}">
        <p14:creationId xmlns:p14="http://schemas.microsoft.com/office/powerpoint/2010/main" val="15175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38204" y="387537"/>
            <a:ext cx="5586608" cy="1166217"/>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fr-CA" sz="3800" b="1" dirty="0">
                <a:latin typeface="Arial (Headings)"/>
              </a:rPr>
              <a:t>1. Environnement </a:t>
            </a:r>
            <a:r>
              <a:rPr lang="fr-CA" sz="3800" b="1" dirty="0" smtClean="0">
                <a:latin typeface="Arial (Headings)"/>
              </a:rPr>
              <a:t>bâti</a:t>
            </a:r>
            <a:endParaRPr lang="fr-CA" sz="3800" b="1" dirty="0">
              <a:latin typeface="Arial (Headings)"/>
            </a:endParaRPr>
          </a:p>
        </p:txBody>
      </p:sp>
      <p:sp>
        <p:nvSpPr>
          <p:cNvPr id="3" name="Title 2"/>
          <p:cNvSpPr>
            <a:spLocks noGrp="1"/>
          </p:cNvSpPr>
          <p:nvPr>
            <p:ph type="title"/>
          </p:nvPr>
        </p:nvSpPr>
        <p:spPr>
          <a:xfrm>
            <a:off x="6263014" y="387536"/>
            <a:ext cx="5599134" cy="1166218"/>
          </a:xfrm>
        </p:spPr>
        <p:txBody>
          <a:bodyPr>
            <a:normAutofit/>
          </a:bodyPr>
          <a:lstStyle/>
          <a:p>
            <a:r>
              <a:rPr lang="en-CA" sz="3800" b="1" dirty="0">
                <a:latin typeface="Arial (Headings)"/>
              </a:rPr>
              <a:t>1. Built environment</a:t>
            </a:r>
            <a:endParaRPr lang="fr-CA" sz="3800" b="1" dirty="0">
              <a:latin typeface="Arial (Headings)"/>
            </a:endParaRPr>
          </a:p>
        </p:txBody>
      </p:sp>
      <p:pic>
        <p:nvPicPr>
          <p:cNvPr id="5" name="Picture 4" descr="Image of Tactile Walking Surface Indicators on a floor inside a building.&#10;&#10;Image d'indicateurs tactiles de surface de marche sur un plancher à l'intérieur d'un bâtiment." title="Image "/>
          <p:cNvPicPr>
            <a:picLocks noChangeAspect="1"/>
          </p:cNvPicPr>
          <p:nvPr/>
        </p:nvPicPr>
        <p:blipFill>
          <a:blip r:embed="rId3"/>
          <a:stretch>
            <a:fillRect/>
          </a:stretch>
        </p:blipFill>
        <p:spPr>
          <a:xfrm>
            <a:off x="1216246" y="1553754"/>
            <a:ext cx="3554536" cy="4021028"/>
          </a:xfrm>
          <a:prstGeom prst="rect">
            <a:avLst/>
          </a:prstGeom>
        </p:spPr>
      </p:pic>
      <p:pic>
        <p:nvPicPr>
          <p:cNvPr id="4" name="Picture 3" descr="Exterior ramp.&#10;&#10;Rampe extérieure." title="Image"/>
          <p:cNvPicPr>
            <a:picLocks noChangeAspect="1"/>
          </p:cNvPicPr>
          <p:nvPr/>
        </p:nvPicPr>
        <p:blipFill>
          <a:blip r:embed="rId4"/>
          <a:stretch>
            <a:fillRect/>
          </a:stretch>
        </p:blipFill>
        <p:spPr>
          <a:xfrm>
            <a:off x="5769671" y="1942501"/>
            <a:ext cx="5961578" cy="3243533"/>
          </a:xfrm>
          <a:prstGeom prst="rect">
            <a:avLst/>
          </a:prstGeom>
        </p:spPr>
      </p:pic>
    </p:spTree>
    <p:extLst>
      <p:ext uri="{BB962C8B-B14F-4D97-AF65-F5344CB8AC3E}">
        <p14:creationId xmlns:p14="http://schemas.microsoft.com/office/powerpoint/2010/main" val="4257226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713984" y="285936"/>
            <a:ext cx="5749446" cy="1688602"/>
          </a:xfrm>
          <a:prstGeom prst="rect">
            <a:avLst/>
          </a:prstGeom>
          <a:noFill/>
          <a:ln>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fr-CA" sz="3800" b="1" dirty="0">
                <a:latin typeface="Arial (Headings)"/>
              </a:rPr>
              <a:t>2. L’achat de biens, de services et d’installations</a:t>
            </a:r>
          </a:p>
        </p:txBody>
      </p:sp>
      <p:sp>
        <p:nvSpPr>
          <p:cNvPr id="9" name="Title 2"/>
          <p:cNvSpPr>
            <a:spLocks noGrp="1"/>
          </p:cNvSpPr>
          <p:nvPr>
            <p:ph type="title"/>
          </p:nvPr>
        </p:nvSpPr>
        <p:spPr>
          <a:xfrm>
            <a:off x="6463430" y="184336"/>
            <a:ext cx="5035463" cy="1688602"/>
          </a:xfrm>
        </p:spPr>
        <p:txBody>
          <a:bodyPr>
            <a:normAutofit/>
          </a:bodyPr>
          <a:lstStyle/>
          <a:p>
            <a:r>
              <a:rPr lang="en-CA" sz="3800" b="1" dirty="0">
                <a:latin typeface="Arial (Headings)"/>
              </a:rPr>
              <a:t>2. The buying of goods, services and facilities</a:t>
            </a:r>
            <a:endParaRPr lang="fr-CA" sz="3800" b="1" dirty="0">
              <a:latin typeface="Arial (Headings)"/>
            </a:endParaRPr>
          </a:p>
        </p:txBody>
      </p:sp>
      <p:pic>
        <p:nvPicPr>
          <p:cNvPr id="4" name="Picture 3" descr="Keyboard with a blue button indicating accessibility.&#10;&#10;Clavier avec un bouton bleu indiquant l'accessibilité." title="Image"/>
          <p:cNvPicPr>
            <a:picLocks noChangeAspect="1"/>
          </p:cNvPicPr>
          <p:nvPr/>
        </p:nvPicPr>
        <p:blipFill>
          <a:blip r:embed="rId3"/>
          <a:stretch>
            <a:fillRect/>
          </a:stretch>
        </p:blipFill>
        <p:spPr>
          <a:xfrm>
            <a:off x="4074725" y="2076138"/>
            <a:ext cx="4154737" cy="3570605"/>
          </a:xfrm>
          <a:prstGeom prst="rect">
            <a:avLst/>
          </a:prstGeom>
        </p:spPr>
      </p:pic>
    </p:spTree>
    <p:extLst>
      <p:ext uri="{BB962C8B-B14F-4D97-AF65-F5344CB8AC3E}">
        <p14:creationId xmlns:p14="http://schemas.microsoft.com/office/powerpoint/2010/main" val="1101413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726510" y="276456"/>
            <a:ext cx="5382360" cy="1166218"/>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fr-CA" sz="3800" b="1" dirty="0">
                <a:latin typeface="Arial (Headings)"/>
              </a:rPr>
              <a:t>3. Emploi</a:t>
            </a:r>
          </a:p>
        </p:txBody>
      </p:sp>
      <p:sp>
        <p:nvSpPr>
          <p:cNvPr id="3" name="Title 2"/>
          <p:cNvSpPr>
            <a:spLocks noGrp="1"/>
          </p:cNvSpPr>
          <p:nvPr>
            <p:ph type="title"/>
          </p:nvPr>
        </p:nvSpPr>
        <p:spPr>
          <a:xfrm>
            <a:off x="6388276" y="276456"/>
            <a:ext cx="5110618" cy="1166218"/>
          </a:xfrm>
        </p:spPr>
        <p:txBody>
          <a:bodyPr>
            <a:normAutofit/>
          </a:bodyPr>
          <a:lstStyle/>
          <a:p>
            <a:r>
              <a:rPr lang="fr-CA" sz="3800" b="1" dirty="0">
                <a:latin typeface="Arial (Headings)"/>
              </a:rPr>
              <a:t>3. </a:t>
            </a:r>
            <a:r>
              <a:rPr lang="fr-CA" sz="3800" b="1" dirty="0" err="1">
                <a:latin typeface="Arial (Headings)"/>
              </a:rPr>
              <a:t>Employment</a:t>
            </a:r>
            <a:endParaRPr lang="fr-CA" sz="3800" b="1" dirty="0">
              <a:latin typeface="Arial (Headings)"/>
            </a:endParaRPr>
          </a:p>
        </p:txBody>
      </p:sp>
      <p:pic>
        <p:nvPicPr>
          <p:cNvPr id="4" name="Picture 3" descr="Two hardware store employees chatting while sitting in wheelchairs.&#10;&#10;Deux employés d'une quincaillerie discutent assis dans un fauteuil roulant." title="Image"/>
          <p:cNvPicPr>
            <a:picLocks noChangeAspect="1"/>
          </p:cNvPicPr>
          <p:nvPr/>
        </p:nvPicPr>
        <p:blipFill rotWithShape="1">
          <a:blip r:embed="rId3"/>
          <a:srcRect l="31141" b="23496"/>
          <a:stretch/>
        </p:blipFill>
        <p:spPr>
          <a:xfrm>
            <a:off x="2915021" y="1768544"/>
            <a:ext cx="6387696" cy="3548442"/>
          </a:xfrm>
          <a:prstGeom prst="rect">
            <a:avLst/>
          </a:prstGeom>
        </p:spPr>
      </p:pic>
    </p:spTree>
    <p:extLst>
      <p:ext uri="{BB962C8B-B14F-4D97-AF65-F5344CB8AC3E}">
        <p14:creationId xmlns:p14="http://schemas.microsoft.com/office/powerpoint/2010/main" val="11130777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SPAC&quot;,&quot;Id&quot;:&quot;60a523b03038460da84ba65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ASC English 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17581</TotalTime>
  <Words>1816</Words>
  <Application>Microsoft Office PowerPoint</Application>
  <PresentationFormat>Widescreen</PresentationFormat>
  <Paragraphs>291</Paragraphs>
  <Slides>33</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(Headings)</vt:lpstr>
      <vt:lpstr>Calibri</vt:lpstr>
      <vt:lpstr>Wingdings</vt:lpstr>
      <vt:lpstr>ASC English PPT</vt:lpstr>
      <vt:lpstr>Normes d’accessibilité du Canada</vt:lpstr>
      <vt:lpstr>Qui sommes-nous!</vt:lpstr>
      <vt:lpstr>Gouvernance</vt:lpstr>
      <vt:lpstr>Conseil d'administration</vt:lpstr>
      <vt:lpstr>Mandate</vt:lpstr>
      <vt:lpstr>Enjeux prioritaires</vt:lpstr>
      <vt:lpstr>1. Built environment</vt:lpstr>
      <vt:lpstr>2. The buying of goods, services and facilities</vt:lpstr>
      <vt:lpstr>3. Employment</vt:lpstr>
      <vt:lpstr>4. Communications (excluant les TIC) </vt:lpstr>
      <vt:lpstr>5. Design and delivery of programs and services</vt:lpstr>
      <vt:lpstr>6. Transport</vt:lpstr>
      <vt:lpstr>7. Technologies de l’information et des communications</vt:lpstr>
      <vt:lpstr>Where we are now?</vt:lpstr>
      <vt:lpstr>Funding research  [1 of 2]</vt:lpstr>
      <vt:lpstr>Funding research [2 of 2]</vt:lpstr>
      <vt:lpstr>Creating standards [1 of 2]</vt:lpstr>
      <vt:lpstr>Creating standards [2 of 2]</vt:lpstr>
      <vt:lpstr>Guidelines related  to COVID-19</vt:lpstr>
      <vt:lpstr>Consulting Canadians</vt:lpstr>
      <vt:lpstr>First consultations with Canadians</vt:lpstr>
      <vt:lpstr>Aperçu des consultations</vt:lpstr>
      <vt:lpstr>Principaux constats: approche de mobilisation</vt:lpstr>
      <vt:lpstr>Priorités de recherche </vt:lpstr>
      <vt:lpstr>Priorités pour l’établissement de normes</vt:lpstr>
      <vt:lpstr>« Rien sans nous » </vt:lpstr>
      <vt:lpstr>Où allons-nous: 2021-2022</vt:lpstr>
      <vt:lpstr>Priorités en matière de recherche</vt:lpstr>
      <vt:lpstr>Priorités pour l’établissement de normes [1 de 2] </vt:lpstr>
      <vt:lpstr>Priorités pour l’établissement de normes [2 de 2]</vt:lpstr>
      <vt:lpstr>Conclusion</vt:lpstr>
      <vt:lpstr>Merci!</vt:lpstr>
      <vt:lpstr>Des questions?</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Richard, Christina C [NC]</dc:creator>
  <cp:lastModifiedBy>Gorley, Mathieu M [NC]</cp:lastModifiedBy>
  <cp:revision>233</cp:revision>
  <dcterms:created xsi:type="dcterms:W3CDTF">2020-03-04T12:43:22Z</dcterms:created>
  <dcterms:modified xsi:type="dcterms:W3CDTF">2021-05-27T22:19:39Z</dcterms:modified>
</cp:coreProperties>
</file>