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3.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343" r:id="rId3"/>
    <p:sldId id="378" r:id="rId4"/>
    <p:sldId id="377" r:id="rId5"/>
    <p:sldId id="331" r:id="rId6"/>
    <p:sldId id="379" r:id="rId7"/>
    <p:sldId id="317" r:id="rId8"/>
    <p:sldId id="319" r:id="rId9"/>
    <p:sldId id="320" r:id="rId10"/>
    <p:sldId id="321" r:id="rId11"/>
    <p:sldId id="322" r:id="rId12"/>
    <p:sldId id="323" r:id="rId13"/>
    <p:sldId id="325" r:id="rId14"/>
    <p:sldId id="393" r:id="rId15"/>
    <p:sldId id="391" r:id="rId16"/>
    <p:sldId id="392" r:id="rId17"/>
    <p:sldId id="367" r:id="rId18"/>
    <p:sldId id="390" r:id="rId19"/>
    <p:sldId id="366" r:id="rId20"/>
    <p:sldId id="326" r:id="rId21"/>
    <p:sldId id="337" r:id="rId22"/>
    <p:sldId id="368" r:id="rId23"/>
    <p:sldId id="382" r:id="rId24"/>
    <p:sldId id="384" r:id="rId25"/>
    <p:sldId id="383" r:id="rId26"/>
    <p:sldId id="385" r:id="rId27"/>
    <p:sldId id="388" r:id="rId28"/>
    <p:sldId id="387" r:id="rId29"/>
    <p:sldId id="389" r:id="rId30"/>
    <p:sldId id="395" r:id="rId31"/>
    <p:sldId id="396" r:id="rId32"/>
    <p:sldId id="328" r:id="rId33"/>
    <p:sldId id="33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eil, Martine" initials="BM" lastIdx="17" clrIdx="1">
    <p:extLst>
      <p:ext uri="{19B8F6BF-5375-455C-9EA6-DF929625EA0E}">
        <p15:presenceInfo xmlns:p15="http://schemas.microsoft.com/office/powerpoint/2012/main" userId="S-1-5-21-2836628367-1582996139-4062659285-620362" providerId="AD"/>
      </p:ext>
    </p:extLst>
  </p:cmAuthor>
  <p:cmAuthor id="2" name="Spero, Graham GMS [ON]" initials="SGG[" lastIdx="1" clrIdx="2">
    <p:extLst>
      <p:ext uri="{19B8F6BF-5375-455C-9EA6-DF929625EA0E}">
        <p15:presenceInfo xmlns:p15="http://schemas.microsoft.com/office/powerpoint/2012/main" userId="S-1-5-21-2836628367-1582996139-4062659285-578053" providerId="AD"/>
      </p:ext>
    </p:extLst>
  </p:cmAuthor>
  <p:cmAuthor id="3" name="Daname Gogue" initials="DG" lastIdx="5" clrIdx="3">
    <p:extLst>
      <p:ext uri="{19B8F6BF-5375-455C-9EA6-DF929625EA0E}">
        <p15:presenceInfo xmlns:p15="http://schemas.microsoft.com/office/powerpoint/2012/main" userId="S-1-5-21-2836628367-1582996139-4062659285-570619" providerId="AD"/>
      </p:ext>
    </p:extLst>
  </p:cmAuthor>
  <p:cmAuthor id="4" name="Lefebvre, Anne-Marie A [ON]" initials="LAA[" lastIdx="1" clrIdx="4">
    <p:extLst>
      <p:ext uri="{19B8F6BF-5375-455C-9EA6-DF929625EA0E}">
        <p15:presenceInfo xmlns:p15="http://schemas.microsoft.com/office/powerpoint/2012/main" userId="S-1-5-21-2836628367-1582996139-4062659285-509330" providerId="AD"/>
      </p:ext>
    </p:extLst>
  </p:cmAuthor>
  <p:cmAuthor id="5" name="Joseph, Collinda C [ON]" initials="JCC[" lastIdx="1" clrIdx="5">
    <p:extLst>
      <p:ext uri="{19B8F6BF-5375-455C-9EA6-DF929625EA0E}">
        <p15:presenceInfo xmlns:p15="http://schemas.microsoft.com/office/powerpoint/2012/main" userId="S-1-5-21-2836628367-1582996139-4062659285-71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D98"/>
    <a:srgbClr val="E7E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0581" autoAdjust="0"/>
  </p:normalViewPr>
  <p:slideViewPr>
    <p:cSldViewPr snapToGrid="0">
      <p:cViewPr varScale="1">
        <p:scale>
          <a:sx n="32" d="100"/>
          <a:sy n="32" d="100"/>
        </p:scale>
        <p:origin x="501" y="33"/>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5" d="100"/>
          <a:sy n="95" d="100"/>
        </p:scale>
        <p:origin x="366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1365F-AD71-4A07-93A3-DF432087BD0B}" type="datetimeFigureOut">
              <a:rPr lang="en-CA" smtClean="0"/>
              <a:t>2021-05-27</a:t>
            </a:fld>
            <a:endParaRPr lang="en-CA"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219C0-6A19-4743-A96E-CA717163C4B4}" type="slidenum">
              <a:rPr lang="en-CA" smtClean="0"/>
              <a:t>‹#›</a:t>
            </a:fld>
            <a:endParaRPr lang="en-CA" dirty="0"/>
          </a:p>
        </p:txBody>
      </p:sp>
    </p:spTree>
    <p:extLst>
      <p:ext uri="{BB962C8B-B14F-4D97-AF65-F5344CB8AC3E}">
        <p14:creationId xmlns:p14="http://schemas.microsoft.com/office/powerpoint/2010/main" val="2781598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A254C-A0C5-F34A-9E01-4F7088260E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947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AB0219C0-6A19-4743-A96E-CA717163C4B4}" type="slidenum">
              <a:rPr lang="en-CA" smtClean="0"/>
              <a:t>13</a:t>
            </a:fld>
            <a:endParaRPr lang="en-CA" dirty="0"/>
          </a:p>
        </p:txBody>
      </p:sp>
    </p:spTree>
    <p:extLst>
      <p:ext uri="{BB962C8B-B14F-4D97-AF65-F5344CB8AC3E}">
        <p14:creationId xmlns:p14="http://schemas.microsoft.com/office/powerpoint/2010/main" val="1860369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AB0219C0-6A19-4743-A96E-CA717163C4B4}" type="slidenum">
              <a:rPr lang="en-CA" smtClean="0"/>
              <a:t>15</a:t>
            </a:fld>
            <a:endParaRPr lang="en-CA" dirty="0"/>
          </a:p>
        </p:txBody>
      </p:sp>
    </p:spTree>
    <p:extLst>
      <p:ext uri="{BB962C8B-B14F-4D97-AF65-F5344CB8AC3E}">
        <p14:creationId xmlns:p14="http://schemas.microsoft.com/office/powerpoint/2010/main" val="1651260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AB0219C0-6A19-4743-A96E-CA717163C4B4}" type="slidenum">
              <a:rPr lang="en-CA" smtClean="0"/>
              <a:t>16</a:t>
            </a:fld>
            <a:endParaRPr lang="en-CA" dirty="0"/>
          </a:p>
        </p:txBody>
      </p:sp>
    </p:spTree>
    <p:extLst>
      <p:ext uri="{BB962C8B-B14F-4D97-AF65-F5344CB8AC3E}">
        <p14:creationId xmlns:p14="http://schemas.microsoft.com/office/powerpoint/2010/main" val="264057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AB0219C0-6A19-4743-A96E-CA717163C4B4}" type="slidenum">
              <a:rPr lang="en-CA" smtClean="0"/>
              <a:t>17</a:t>
            </a:fld>
            <a:endParaRPr lang="en-CA" dirty="0"/>
          </a:p>
        </p:txBody>
      </p:sp>
    </p:spTree>
    <p:extLst>
      <p:ext uri="{BB962C8B-B14F-4D97-AF65-F5344CB8AC3E}">
        <p14:creationId xmlns:p14="http://schemas.microsoft.com/office/powerpoint/2010/main" val="3799147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AB0219C0-6A19-4743-A96E-CA717163C4B4}" type="slidenum">
              <a:rPr lang="en-CA" smtClean="0"/>
              <a:t>18</a:t>
            </a:fld>
            <a:endParaRPr lang="en-CA" dirty="0"/>
          </a:p>
        </p:txBody>
      </p:sp>
    </p:spTree>
    <p:extLst>
      <p:ext uri="{BB962C8B-B14F-4D97-AF65-F5344CB8AC3E}">
        <p14:creationId xmlns:p14="http://schemas.microsoft.com/office/powerpoint/2010/main" val="1084024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Red</a:t>
            </a:r>
            <a:r>
              <a:rPr lang="en-CA" baseline="0" dirty="0" smtClean="0"/>
              <a:t> indicates new text that must be translated</a:t>
            </a:r>
            <a:endParaRPr lang="en-CA" dirty="0" smtClean="0"/>
          </a:p>
        </p:txBody>
      </p:sp>
      <p:sp>
        <p:nvSpPr>
          <p:cNvPr id="4" name="Slide Number Placeholder 3"/>
          <p:cNvSpPr>
            <a:spLocks noGrp="1"/>
          </p:cNvSpPr>
          <p:nvPr>
            <p:ph type="sldNum" sz="quarter" idx="10"/>
          </p:nvPr>
        </p:nvSpPr>
        <p:spPr/>
        <p:txBody>
          <a:bodyPr/>
          <a:lstStyle/>
          <a:p>
            <a:fld id="{AB0219C0-6A19-4743-A96E-CA717163C4B4}" type="slidenum">
              <a:rPr lang="en-CA" smtClean="0"/>
              <a:t>19</a:t>
            </a:fld>
            <a:endParaRPr lang="en-CA" dirty="0"/>
          </a:p>
        </p:txBody>
      </p:sp>
    </p:spTree>
    <p:extLst>
      <p:ext uri="{BB962C8B-B14F-4D97-AF65-F5344CB8AC3E}">
        <p14:creationId xmlns:p14="http://schemas.microsoft.com/office/powerpoint/2010/main" val="3594146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baseline="0" dirty="0" smtClean="0"/>
          </a:p>
          <a:p>
            <a:pPr marL="171450" indent="-171450">
              <a:buFontTx/>
              <a:buChar char="-"/>
            </a:pPr>
            <a:endParaRPr lang="en-CA" baseline="0" dirty="0" smtClean="0"/>
          </a:p>
          <a:p>
            <a:pPr marL="0" indent="0">
              <a:buFontTx/>
              <a:buNone/>
            </a:pPr>
            <a:endParaRPr lang="en-CA" baseline="0" dirty="0" smtClean="0"/>
          </a:p>
        </p:txBody>
      </p:sp>
      <p:sp>
        <p:nvSpPr>
          <p:cNvPr id="4" name="Slide Number Placeholder 3"/>
          <p:cNvSpPr>
            <a:spLocks noGrp="1"/>
          </p:cNvSpPr>
          <p:nvPr>
            <p:ph type="sldNum" sz="quarter" idx="10"/>
          </p:nvPr>
        </p:nvSpPr>
        <p:spPr/>
        <p:txBody>
          <a:bodyPr/>
          <a:lstStyle/>
          <a:p>
            <a:fld id="{AB0219C0-6A19-4743-A96E-CA717163C4B4}" type="slidenum">
              <a:rPr lang="en-CA" smtClean="0"/>
              <a:t>20</a:t>
            </a:fld>
            <a:endParaRPr lang="en-CA" dirty="0"/>
          </a:p>
        </p:txBody>
      </p:sp>
    </p:spTree>
    <p:extLst>
      <p:ext uri="{BB962C8B-B14F-4D97-AF65-F5344CB8AC3E}">
        <p14:creationId xmlns:p14="http://schemas.microsoft.com/office/powerpoint/2010/main" val="2637025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baseline="0" dirty="0" smtClean="0"/>
          </a:p>
          <a:p>
            <a:pPr marL="0" indent="0">
              <a:buFontTx/>
              <a:buNone/>
            </a:pPr>
            <a:endParaRPr lang="en-CA" baseline="0" dirty="0" smtClean="0"/>
          </a:p>
        </p:txBody>
      </p:sp>
      <p:sp>
        <p:nvSpPr>
          <p:cNvPr id="4" name="Slide Number Placeholder 3"/>
          <p:cNvSpPr>
            <a:spLocks noGrp="1"/>
          </p:cNvSpPr>
          <p:nvPr>
            <p:ph type="sldNum" sz="quarter" idx="10"/>
          </p:nvPr>
        </p:nvSpPr>
        <p:spPr/>
        <p:txBody>
          <a:bodyPr/>
          <a:lstStyle/>
          <a:p>
            <a:fld id="{AB0219C0-6A19-4743-A96E-CA717163C4B4}" type="slidenum">
              <a:rPr lang="en-CA" smtClean="0"/>
              <a:t>21</a:t>
            </a:fld>
            <a:endParaRPr lang="en-CA" dirty="0"/>
          </a:p>
        </p:txBody>
      </p:sp>
    </p:spTree>
    <p:extLst>
      <p:ext uri="{BB962C8B-B14F-4D97-AF65-F5344CB8AC3E}">
        <p14:creationId xmlns:p14="http://schemas.microsoft.com/office/powerpoint/2010/main" val="3337988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A" baseline="0" dirty="0" smtClean="0"/>
          </a:p>
        </p:txBody>
      </p:sp>
      <p:sp>
        <p:nvSpPr>
          <p:cNvPr id="4" name="Slide Number Placeholder 3"/>
          <p:cNvSpPr>
            <a:spLocks noGrp="1"/>
          </p:cNvSpPr>
          <p:nvPr>
            <p:ph type="sldNum" sz="quarter" idx="10"/>
          </p:nvPr>
        </p:nvSpPr>
        <p:spPr/>
        <p:txBody>
          <a:bodyPr/>
          <a:lstStyle/>
          <a:p>
            <a:fld id="{AB0219C0-6A19-4743-A96E-CA717163C4B4}" type="slidenum">
              <a:rPr lang="en-CA" smtClean="0"/>
              <a:t>22</a:t>
            </a:fld>
            <a:endParaRPr lang="en-CA" dirty="0"/>
          </a:p>
        </p:txBody>
      </p:sp>
    </p:spTree>
    <p:extLst>
      <p:ext uri="{BB962C8B-B14F-4D97-AF65-F5344CB8AC3E}">
        <p14:creationId xmlns:p14="http://schemas.microsoft.com/office/powerpoint/2010/main" val="1876197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A" baseline="0" dirty="0" smtClean="0"/>
          </a:p>
        </p:txBody>
      </p:sp>
      <p:sp>
        <p:nvSpPr>
          <p:cNvPr id="4" name="Slide Number Placeholder 3"/>
          <p:cNvSpPr>
            <a:spLocks noGrp="1"/>
          </p:cNvSpPr>
          <p:nvPr>
            <p:ph type="sldNum" sz="quarter" idx="10"/>
          </p:nvPr>
        </p:nvSpPr>
        <p:spPr/>
        <p:txBody>
          <a:bodyPr/>
          <a:lstStyle/>
          <a:p>
            <a:fld id="{AB0219C0-6A19-4743-A96E-CA717163C4B4}" type="slidenum">
              <a:rPr lang="en-CA" smtClean="0"/>
              <a:t>23</a:t>
            </a:fld>
            <a:endParaRPr lang="en-CA" dirty="0"/>
          </a:p>
        </p:txBody>
      </p:sp>
    </p:spTree>
    <p:extLst>
      <p:ext uri="{BB962C8B-B14F-4D97-AF65-F5344CB8AC3E}">
        <p14:creationId xmlns:p14="http://schemas.microsoft.com/office/powerpoint/2010/main" val="2764158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AB0219C0-6A19-4743-A96E-CA717163C4B4}" type="slidenum">
              <a:rPr lang="en-CA" smtClean="0"/>
              <a:t>2</a:t>
            </a:fld>
            <a:endParaRPr lang="en-CA" dirty="0"/>
          </a:p>
        </p:txBody>
      </p:sp>
    </p:spTree>
    <p:extLst>
      <p:ext uri="{BB962C8B-B14F-4D97-AF65-F5344CB8AC3E}">
        <p14:creationId xmlns:p14="http://schemas.microsoft.com/office/powerpoint/2010/main" val="1260739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AB0219C0-6A19-4743-A96E-CA717163C4B4}" type="slidenum">
              <a:rPr lang="en-CA" smtClean="0"/>
              <a:t>24</a:t>
            </a:fld>
            <a:endParaRPr lang="en-CA" dirty="0"/>
          </a:p>
        </p:txBody>
      </p:sp>
    </p:spTree>
    <p:extLst>
      <p:ext uri="{BB962C8B-B14F-4D97-AF65-F5344CB8AC3E}">
        <p14:creationId xmlns:p14="http://schemas.microsoft.com/office/powerpoint/2010/main" val="4260253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AB0219C0-6A19-4743-A96E-CA717163C4B4}" type="slidenum">
              <a:rPr lang="en-CA" smtClean="0"/>
              <a:t>25</a:t>
            </a:fld>
            <a:endParaRPr lang="en-CA" dirty="0"/>
          </a:p>
        </p:txBody>
      </p:sp>
    </p:spTree>
    <p:extLst>
      <p:ext uri="{BB962C8B-B14F-4D97-AF65-F5344CB8AC3E}">
        <p14:creationId xmlns:p14="http://schemas.microsoft.com/office/powerpoint/2010/main" val="1792401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AB0219C0-6A19-4743-A96E-CA717163C4B4}" type="slidenum">
              <a:rPr lang="en-CA" smtClean="0"/>
              <a:t>26</a:t>
            </a:fld>
            <a:endParaRPr lang="en-CA" dirty="0"/>
          </a:p>
        </p:txBody>
      </p:sp>
    </p:spTree>
    <p:extLst>
      <p:ext uri="{BB962C8B-B14F-4D97-AF65-F5344CB8AC3E}">
        <p14:creationId xmlns:p14="http://schemas.microsoft.com/office/powerpoint/2010/main" val="2814112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AB0219C0-6A19-4743-A96E-CA717163C4B4}" type="slidenum">
              <a:rPr lang="en-CA" smtClean="0"/>
              <a:t>28</a:t>
            </a:fld>
            <a:endParaRPr lang="en-CA" dirty="0"/>
          </a:p>
        </p:txBody>
      </p:sp>
    </p:spTree>
    <p:extLst>
      <p:ext uri="{BB962C8B-B14F-4D97-AF65-F5344CB8AC3E}">
        <p14:creationId xmlns:p14="http://schemas.microsoft.com/office/powerpoint/2010/main" val="854495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AB0219C0-6A19-4743-A96E-CA717163C4B4}" type="slidenum">
              <a:rPr lang="en-CA" smtClean="0"/>
              <a:t>29</a:t>
            </a:fld>
            <a:endParaRPr lang="en-CA" dirty="0"/>
          </a:p>
        </p:txBody>
      </p:sp>
    </p:spTree>
    <p:extLst>
      <p:ext uri="{BB962C8B-B14F-4D97-AF65-F5344CB8AC3E}">
        <p14:creationId xmlns:p14="http://schemas.microsoft.com/office/powerpoint/2010/main" val="3424128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AB0219C0-6A19-4743-A96E-CA717163C4B4}" type="slidenum">
              <a:rPr lang="en-CA" smtClean="0"/>
              <a:t>30</a:t>
            </a:fld>
            <a:endParaRPr lang="en-CA" dirty="0"/>
          </a:p>
        </p:txBody>
      </p:sp>
    </p:spTree>
    <p:extLst>
      <p:ext uri="{BB962C8B-B14F-4D97-AF65-F5344CB8AC3E}">
        <p14:creationId xmlns:p14="http://schemas.microsoft.com/office/powerpoint/2010/main" val="2243759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B0219C0-6A19-4743-A96E-CA717163C4B4}" type="slidenum">
              <a:rPr lang="en-CA" smtClean="0"/>
              <a:t>32</a:t>
            </a:fld>
            <a:endParaRPr lang="en-CA" dirty="0"/>
          </a:p>
        </p:txBody>
      </p:sp>
    </p:spTree>
    <p:extLst>
      <p:ext uri="{BB962C8B-B14F-4D97-AF65-F5344CB8AC3E}">
        <p14:creationId xmlns:p14="http://schemas.microsoft.com/office/powerpoint/2010/main" val="1103801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B0219C0-6A19-4743-A96E-CA717163C4B4}" type="slidenum">
              <a:rPr lang="en-CA" smtClean="0"/>
              <a:t>33</a:t>
            </a:fld>
            <a:endParaRPr lang="en-CA" dirty="0"/>
          </a:p>
        </p:txBody>
      </p:sp>
    </p:spTree>
    <p:extLst>
      <p:ext uri="{BB962C8B-B14F-4D97-AF65-F5344CB8AC3E}">
        <p14:creationId xmlns:p14="http://schemas.microsoft.com/office/powerpoint/2010/main" val="4281262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B0219C0-6A19-4743-A96E-CA717163C4B4}" type="slidenum">
              <a:rPr lang="en-CA" smtClean="0"/>
              <a:t>4</a:t>
            </a:fld>
            <a:endParaRPr lang="en-CA" dirty="0"/>
          </a:p>
        </p:txBody>
      </p:sp>
    </p:spTree>
    <p:extLst>
      <p:ext uri="{BB962C8B-B14F-4D97-AF65-F5344CB8AC3E}">
        <p14:creationId xmlns:p14="http://schemas.microsoft.com/office/powerpoint/2010/main" val="3358250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B0219C0-6A19-4743-A96E-CA717163C4B4}" type="slidenum">
              <a:rPr lang="en-CA" smtClean="0"/>
              <a:t>7</a:t>
            </a:fld>
            <a:endParaRPr lang="en-CA" dirty="0"/>
          </a:p>
        </p:txBody>
      </p:sp>
    </p:spTree>
    <p:extLst>
      <p:ext uri="{BB962C8B-B14F-4D97-AF65-F5344CB8AC3E}">
        <p14:creationId xmlns:p14="http://schemas.microsoft.com/office/powerpoint/2010/main" val="754525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Public sector organizations will need to include accessibility criteria in their processes for buying and acquiring goods, services and facilities. / </a:t>
            </a:r>
            <a:r>
              <a:rPr lang="fr-CA" dirty="0" smtClean="0"/>
              <a:t>Les organisations du secteur public devront intégrer des critères d’accessibilité à leurs processus d’achat et d’acquisition de biens, de services et d’installations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endParaRPr lang="en-CA" dirty="0"/>
          </a:p>
        </p:txBody>
      </p:sp>
      <p:sp>
        <p:nvSpPr>
          <p:cNvPr id="4" name="Slide Number Placeholder 3"/>
          <p:cNvSpPr>
            <a:spLocks noGrp="1"/>
          </p:cNvSpPr>
          <p:nvPr>
            <p:ph type="sldNum" sz="quarter" idx="10"/>
          </p:nvPr>
        </p:nvSpPr>
        <p:spPr/>
        <p:txBody>
          <a:bodyPr/>
          <a:lstStyle/>
          <a:p>
            <a:fld id="{AB0219C0-6A19-4743-A96E-CA717163C4B4}" type="slidenum">
              <a:rPr lang="en-CA" smtClean="0"/>
              <a:t>8</a:t>
            </a:fld>
            <a:endParaRPr lang="en-CA" dirty="0"/>
          </a:p>
        </p:txBody>
      </p:sp>
    </p:spTree>
    <p:extLst>
      <p:ext uri="{BB962C8B-B14F-4D97-AF65-F5344CB8AC3E}">
        <p14:creationId xmlns:p14="http://schemas.microsoft.com/office/powerpoint/2010/main" val="324174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t>Be inclusive and increase labour-force participation and purchasing power amongst persons with disabilities.</a:t>
            </a:r>
            <a:r>
              <a:rPr lang="en-CA" sz="1200" baseline="0" dirty="0" smtClean="0"/>
              <a:t> </a:t>
            </a:r>
            <a:r>
              <a:rPr lang="en-CA" sz="1200" dirty="0" smtClean="0"/>
              <a:t>Recruitment, retention, emergency response, accommodation, performance management and career development practices. / </a:t>
            </a:r>
            <a:r>
              <a:rPr lang="fr-CA" sz="1200" dirty="0" smtClean="0"/>
              <a:t>Être inclusif et accroître la participation des personnes en situation de handicap sur le marché du travail, ainsi que leur pouvoir d’achat. Adopter de saines pratiques en matière d’embauche, de maintien en poste, d’intervention d’urgence, de mesure d’adaptation, de gestion du rendement, et du cheminement de carrière.</a:t>
            </a:r>
          </a:p>
          <a:p>
            <a:endParaRPr lang="en-CA" sz="1200" dirty="0"/>
          </a:p>
        </p:txBody>
      </p:sp>
      <p:sp>
        <p:nvSpPr>
          <p:cNvPr id="4" name="Slide Number Placeholder 3"/>
          <p:cNvSpPr>
            <a:spLocks noGrp="1"/>
          </p:cNvSpPr>
          <p:nvPr>
            <p:ph type="sldNum" sz="quarter" idx="10"/>
          </p:nvPr>
        </p:nvSpPr>
        <p:spPr/>
        <p:txBody>
          <a:bodyPr/>
          <a:lstStyle/>
          <a:p>
            <a:fld id="{AB0219C0-6A19-4743-A96E-CA717163C4B4}" type="slidenum">
              <a:rPr lang="en-CA" smtClean="0"/>
              <a:t>9</a:t>
            </a:fld>
            <a:endParaRPr lang="en-CA" dirty="0"/>
          </a:p>
        </p:txBody>
      </p:sp>
    </p:spTree>
    <p:extLst>
      <p:ext uri="{BB962C8B-B14F-4D97-AF65-F5344CB8AC3E}">
        <p14:creationId xmlns:p14="http://schemas.microsoft.com/office/powerpoint/2010/main" val="2547839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Providing clear and concise information, targeted to a particular audience, is important to ensure that all users have equal access to information. Although the vehicle for this information may change, the message is the same. / </a:t>
            </a:r>
            <a:r>
              <a:rPr lang="fr-CA" dirty="0" smtClean="0"/>
              <a:t>Transmettre des renseignements clairs, concis et ciblés pour que tous les utilisateurs aient un accès égal à l’information. Le mode de communication peut varier, mais le message doit demeurer le même. </a:t>
            </a:r>
            <a:endParaRPr lang="fr-CA" dirty="0"/>
          </a:p>
        </p:txBody>
      </p:sp>
      <p:sp>
        <p:nvSpPr>
          <p:cNvPr id="4" name="Slide Number Placeholder 3"/>
          <p:cNvSpPr>
            <a:spLocks noGrp="1"/>
          </p:cNvSpPr>
          <p:nvPr>
            <p:ph type="sldNum" sz="quarter" idx="10"/>
          </p:nvPr>
        </p:nvSpPr>
        <p:spPr/>
        <p:txBody>
          <a:bodyPr/>
          <a:lstStyle/>
          <a:p>
            <a:fld id="{AB0219C0-6A19-4743-A96E-CA717163C4B4}" type="slidenum">
              <a:rPr lang="en-CA" smtClean="0"/>
              <a:t>10</a:t>
            </a:fld>
            <a:endParaRPr lang="en-CA" dirty="0"/>
          </a:p>
        </p:txBody>
      </p:sp>
    </p:spTree>
    <p:extLst>
      <p:ext uri="{BB962C8B-B14F-4D97-AF65-F5344CB8AC3E}">
        <p14:creationId xmlns:p14="http://schemas.microsoft.com/office/powerpoint/2010/main" val="3754235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solidFill>
                  <a:srgbClr val="FF0000"/>
                </a:solidFill>
              </a:rPr>
              <a:t>Re-design programs and services to remove systemic barriers.</a:t>
            </a:r>
          </a:p>
          <a:p>
            <a:endParaRPr lang="en-CA" dirty="0" smtClean="0"/>
          </a:p>
          <a:p>
            <a:r>
              <a:rPr lang="en-CA" dirty="0" smtClean="0"/>
              <a:t>Appropriate training of staff. </a:t>
            </a:r>
          </a:p>
          <a:p>
            <a:r>
              <a:rPr lang="fr-CA" dirty="0" smtClean="0"/>
              <a:t>	</a:t>
            </a:r>
          </a:p>
          <a:p>
            <a:r>
              <a:rPr lang="fr-CA" dirty="0" smtClean="0"/>
              <a:t>Repenser les programmes et les services de manière à éliminer les obstacles systémiques. </a:t>
            </a:r>
          </a:p>
          <a:p>
            <a:endParaRPr lang="fr-CA" dirty="0" smtClean="0"/>
          </a:p>
          <a:p>
            <a:r>
              <a:rPr lang="fr-CA" dirty="0" smtClean="0"/>
              <a:t>Offrir au personnel la bonne formation.</a:t>
            </a:r>
          </a:p>
          <a:p>
            <a:endParaRPr lang="en-CA" dirty="0"/>
          </a:p>
        </p:txBody>
      </p:sp>
      <p:sp>
        <p:nvSpPr>
          <p:cNvPr id="4" name="Slide Number Placeholder 3"/>
          <p:cNvSpPr>
            <a:spLocks noGrp="1"/>
          </p:cNvSpPr>
          <p:nvPr>
            <p:ph type="sldNum" sz="quarter" idx="10"/>
          </p:nvPr>
        </p:nvSpPr>
        <p:spPr/>
        <p:txBody>
          <a:bodyPr/>
          <a:lstStyle/>
          <a:p>
            <a:fld id="{AB0219C0-6A19-4743-A96E-CA717163C4B4}" type="slidenum">
              <a:rPr lang="en-CA" smtClean="0"/>
              <a:t>11</a:t>
            </a:fld>
            <a:endParaRPr lang="en-CA" dirty="0"/>
          </a:p>
        </p:txBody>
      </p:sp>
    </p:spTree>
    <p:extLst>
      <p:ext uri="{BB962C8B-B14F-4D97-AF65-F5344CB8AC3E}">
        <p14:creationId xmlns:p14="http://schemas.microsoft.com/office/powerpoint/2010/main" val="3431011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AB0219C0-6A19-4743-A96E-CA717163C4B4}" type="slidenum">
              <a:rPr lang="en-CA" smtClean="0"/>
              <a:t>12</a:t>
            </a:fld>
            <a:endParaRPr lang="en-CA" dirty="0"/>
          </a:p>
        </p:txBody>
      </p:sp>
    </p:spTree>
    <p:extLst>
      <p:ext uri="{BB962C8B-B14F-4D97-AF65-F5344CB8AC3E}">
        <p14:creationId xmlns:p14="http://schemas.microsoft.com/office/powerpoint/2010/main" val="1074312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glish Title Page OPT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D081921-337B-FA4A-8339-7A79AC25A267}"/>
              </a:ext>
              <a:ext uri="{C183D7F6-B498-43B3-948B-1728B52AA6E4}">
                <adec:decorative xmlns="" xmlns:adec="http://schemas.microsoft.com/office/drawing/2017/decorative" val="1"/>
              </a:ext>
            </a:extLst>
          </p:cNvPr>
          <p:cNvSpPr/>
          <p:nvPr userDrawn="1"/>
        </p:nvSpPr>
        <p:spPr>
          <a:xfrm>
            <a:off x="0" y="-1"/>
            <a:ext cx="12192000" cy="6858001"/>
          </a:xfrm>
          <a:prstGeom prst="rect">
            <a:avLst/>
          </a:prstGeom>
          <a:solidFill>
            <a:srgbClr val="253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86EB6F7-12D8-A448-8698-F090FE4E889E}"/>
              </a:ext>
              <a:ext uri="{C183D7F6-B498-43B3-948B-1728B52AA6E4}">
                <adec:decorative xmlns="" xmlns:adec="http://schemas.microsoft.com/office/drawing/2017/decorative" val="1"/>
              </a:ext>
            </a:extLst>
          </p:cNvPr>
          <p:cNvPicPr>
            <a:picLocks noChangeAspect="1"/>
          </p:cNvPicPr>
          <p:nvPr userDrawn="1"/>
        </p:nvPicPr>
        <p:blipFill rotWithShape="1">
          <a:blip r:embed="rId2"/>
          <a:srcRect t="-8769" b="8768"/>
          <a:stretch/>
        </p:blipFill>
        <p:spPr>
          <a:xfrm>
            <a:off x="-1182" y="0"/>
            <a:ext cx="12192000" cy="6858001"/>
          </a:xfrm>
          <a:prstGeom prst="rect">
            <a:avLst/>
          </a:prstGeom>
        </p:spPr>
      </p:pic>
      <p:sp>
        <p:nvSpPr>
          <p:cNvPr id="25" name="Rectangle 24">
            <a:extLst>
              <a:ext uri="{FF2B5EF4-FFF2-40B4-BE49-F238E27FC236}">
                <a16:creationId xmlns:a16="http://schemas.microsoft.com/office/drawing/2014/main" id="{C2FECAE1-7F4F-D04D-A27A-4F7BF3EEC922}"/>
              </a:ext>
              <a:ext uri="{C183D7F6-B498-43B3-948B-1728B52AA6E4}">
                <adec:decorative xmlns="" xmlns:adec="http://schemas.microsoft.com/office/drawing/2017/decorative" val="1"/>
              </a:ext>
            </a:extLst>
          </p:cNvPr>
          <p:cNvSpPr/>
          <p:nvPr userDrawn="1"/>
        </p:nvSpPr>
        <p:spPr>
          <a:xfrm>
            <a:off x="0" y="852518"/>
            <a:ext cx="10113432" cy="18000"/>
          </a:xfrm>
          <a:prstGeom prst="rect">
            <a:avLst/>
          </a:prstGeom>
          <a:solidFill>
            <a:srgbClr val="58A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DC6050A9-4EF7-7144-823B-CA3CEAD23B87}"/>
              </a:ext>
            </a:extLst>
          </p:cNvPr>
          <p:cNvSpPr>
            <a:spLocks noGrp="1"/>
          </p:cNvSpPr>
          <p:nvPr>
            <p:ph type="ctrTitle" hasCustomPrompt="1"/>
          </p:nvPr>
        </p:nvSpPr>
        <p:spPr>
          <a:xfrm>
            <a:off x="554567" y="1528953"/>
            <a:ext cx="11082375" cy="1112568"/>
          </a:xfrm>
          <a:noFill/>
        </p:spPr>
        <p:txBody>
          <a:bodyPr anchor="ctr">
            <a:normAutofit/>
          </a:bodyPr>
          <a:lstStyle>
            <a:lvl1pPr algn="ctr">
              <a:defRPr sz="44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5" name="Subtitle 2">
            <a:extLst>
              <a:ext uri="{FF2B5EF4-FFF2-40B4-BE49-F238E27FC236}">
                <a16:creationId xmlns:a16="http://schemas.microsoft.com/office/drawing/2014/main" id="{10217CDB-9CCD-D84B-A701-A2C8939F0D98}"/>
              </a:ext>
            </a:extLst>
          </p:cNvPr>
          <p:cNvSpPr>
            <a:spLocks noGrp="1"/>
          </p:cNvSpPr>
          <p:nvPr>
            <p:ph type="subTitle" idx="1"/>
          </p:nvPr>
        </p:nvSpPr>
        <p:spPr>
          <a:xfrm>
            <a:off x="554567" y="2743756"/>
            <a:ext cx="11082375" cy="785528"/>
          </a:xfrm>
        </p:spPr>
        <p:txBody>
          <a:bodyP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descr="Accessibility Standards Canada FIP">
            <a:extLst>
              <a:ext uri="{FF2B5EF4-FFF2-40B4-BE49-F238E27FC236}">
                <a16:creationId xmlns:a16="http://schemas.microsoft.com/office/drawing/2014/main" id="{D29703AB-8D7E-E746-A2CC-E1D0562ED05B}"/>
              </a:ext>
            </a:extLst>
          </p:cNvPr>
          <p:cNvPicPr>
            <a:picLocks noChangeAspect="1"/>
          </p:cNvPicPr>
          <p:nvPr userDrawn="1"/>
        </p:nvPicPr>
        <p:blipFill>
          <a:blip r:embed="rId3"/>
          <a:stretch>
            <a:fillRect/>
          </a:stretch>
        </p:blipFill>
        <p:spPr>
          <a:xfrm>
            <a:off x="537692" y="425920"/>
            <a:ext cx="3347862" cy="241200"/>
          </a:xfrm>
          <a:prstGeom prst="rect">
            <a:avLst/>
          </a:prstGeom>
        </p:spPr>
      </p:pic>
      <p:pic>
        <p:nvPicPr>
          <p:cNvPr id="22" name="Picture 21" descr="Canada Wordmark">
            <a:extLst>
              <a:ext uri="{FF2B5EF4-FFF2-40B4-BE49-F238E27FC236}">
                <a16:creationId xmlns:a16="http://schemas.microsoft.com/office/drawing/2014/main" id="{5F73E3F2-797F-0246-BFC7-7058D79B8E64}"/>
              </a:ext>
            </a:extLst>
          </p:cNvPr>
          <p:cNvPicPr>
            <a:picLocks noChangeAspect="1"/>
          </p:cNvPicPr>
          <p:nvPr userDrawn="1"/>
        </p:nvPicPr>
        <p:blipFill>
          <a:blip r:embed="rId4"/>
          <a:stretch>
            <a:fillRect/>
          </a:stretch>
        </p:blipFill>
        <p:spPr>
          <a:xfrm>
            <a:off x="9963396" y="259669"/>
            <a:ext cx="1692000" cy="402857"/>
          </a:xfrm>
          <a:prstGeom prst="rect">
            <a:avLst/>
          </a:prstGeom>
        </p:spPr>
      </p:pic>
      <p:sp>
        <p:nvSpPr>
          <p:cNvPr id="24" name="Rectangle 23">
            <a:extLst>
              <a:ext uri="{FF2B5EF4-FFF2-40B4-BE49-F238E27FC236}">
                <a16:creationId xmlns:a16="http://schemas.microsoft.com/office/drawing/2014/main" id="{3434728F-E65F-2749-B781-7B367EA919D1}"/>
              </a:ext>
              <a:ext uri="{C183D7F6-B498-43B3-948B-1728B52AA6E4}">
                <adec:decorative xmlns="" xmlns:adec="http://schemas.microsoft.com/office/drawing/2017/decorative" val="1"/>
              </a:ext>
            </a:extLst>
          </p:cNvPr>
          <p:cNvSpPr/>
          <p:nvPr userDrawn="1"/>
        </p:nvSpPr>
        <p:spPr>
          <a:xfrm>
            <a:off x="9623870" y="852519"/>
            <a:ext cx="2592000" cy="18000"/>
          </a:xfrm>
          <a:prstGeom prst="rect">
            <a:avLst/>
          </a:prstGeom>
          <a:solidFill>
            <a:srgbClr val="E7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932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glish Content P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2ABBCA1-462F-A446-92A6-E795649F7486}"/>
              </a:ext>
              <a:ext uri="{C183D7F6-B498-43B3-948B-1728B52AA6E4}">
                <adec:decorative xmlns="" xmlns:adec="http://schemas.microsoft.com/office/drawing/2017/decorative" val="1"/>
              </a:ext>
            </a:extLst>
          </p:cNvPr>
          <p:cNvSpPr/>
          <p:nvPr userDrawn="1"/>
        </p:nvSpPr>
        <p:spPr>
          <a:xfrm>
            <a:off x="0" y="5874812"/>
            <a:ext cx="12192000" cy="983188"/>
          </a:xfrm>
          <a:prstGeom prst="rect">
            <a:avLst/>
          </a:prstGeom>
          <a:solidFill>
            <a:srgbClr val="253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637087A-9FC5-474D-A7C1-CA2E81D162AC}"/>
              </a:ext>
              <a:ext uri="{C183D7F6-B498-43B3-948B-1728B52AA6E4}">
                <adec:decorative xmlns="" xmlns:adec="http://schemas.microsoft.com/office/drawing/2017/decorative" val="1"/>
              </a:ext>
            </a:extLst>
          </p:cNvPr>
          <p:cNvSpPr/>
          <p:nvPr userDrawn="1"/>
        </p:nvSpPr>
        <p:spPr>
          <a:xfrm>
            <a:off x="0" y="5829093"/>
            <a:ext cx="11376000" cy="45719"/>
          </a:xfrm>
          <a:prstGeom prst="rect">
            <a:avLst/>
          </a:prstGeom>
          <a:solidFill>
            <a:srgbClr val="58A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52BEDB5-20ED-8F44-B3C9-DEDA57C5CB26}"/>
              </a:ext>
              <a:ext uri="{C183D7F6-B498-43B3-948B-1728B52AA6E4}">
                <adec:decorative xmlns="" xmlns:adec="http://schemas.microsoft.com/office/drawing/2017/decorative" val="1"/>
              </a:ext>
            </a:extLst>
          </p:cNvPr>
          <p:cNvSpPr/>
          <p:nvPr userDrawn="1"/>
        </p:nvSpPr>
        <p:spPr>
          <a:xfrm>
            <a:off x="9708980" y="5829094"/>
            <a:ext cx="2484000" cy="45719"/>
          </a:xfrm>
          <a:prstGeom prst="rect">
            <a:avLst/>
          </a:prstGeom>
          <a:solidFill>
            <a:srgbClr val="E7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Canada Wordmark">
            <a:extLst>
              <a:ext uri="{FF2B5EF4-FFF2-40B4-BE49-F238E27FC236}">
                <a16:creationId xmlns:a16="http://schemas.microsoft.com/office/drawing/2014/main" id="{AD1BCA9F-CEA4-FA4D-B888-2ABE695E89D2}"/>
              </a:ext>
            </a:extLst>
          </p:cNvPr>
          <p:cNvPicPr>
            <a:picLocks noChangeAspect="1"/>
          </p:cNvPicPr>
          <p:nvPr userDrawn="1"/>
        </p:nvPicPr>
        <p:blipFill>
          <a:blip r:embed="rId2"/>
          <a:stretch>
            <a:fillRect/>
          </a:stretch>
        </p:blipFill>
        <p:spPr>
          <a:xfrm>
            <a:off x="10127260" y="6164806"/>
            <a:ext cx="1693441" cy="403200"/>
          </a:xfrm>
          <a:prstGeom prst="rect">
            <a:avLst/>
          </a:prstGeom>
        </p:spPr>
      </p:pic>
      <p:sp>
        <p:nvSpPr>
          <p:cNvPr id="3" name="Content Placeholder 2">
            <a:extLst>
              <a:ext uri="{FF2B5EF4-FFF2-40B4-BE49-F238E27FC236}">
                <a16:creationId xmlns:a16="http://schemas.microsoft.com/office/drawing/2014/main" id="{1938FAA5-3CF6-4B4D-BC94-E2BF07B07718}"/>
              </a:ext>
            </a:extLst>
          </p:cNvPr>
          <p:cNvSpPr>
            <a:spLocks noGrp="1"/>
          </p:cNvSpPr>
          <p:nvPr>
            <p:ph idx="1"/>
          </p:nvPr>
        </p:nvSpPr>
        <p:spPr>
          <a:xfrm>
            <a:off x="443260" y="1825625"/>
            <a:ext cx="11376000" cy="372289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EAFAA39D-ACF0-EE4F-B9AE-FFE094BCDA42}"/>
              </a:ext>
            </a:extLst>
          </p:cNvPr>
          <p:cNvSpPr>
            <a:spLocks noGrp="1"/>
          </p:cNvSpPr>
          <p:nvPr>
            <p:ph type="title"/>
          </p:nvPr>
        </p:nvSpPr>
        <p:spPr>
          <a:xfrm>
            <a:off x="443260" y="387536"/>
            <a:ext cx="11376000" cy="1166218"/>
          </a:xfrm>
          <a:noFill/>
          <a:ln>
            <a:noFill/>
          </a:ln>
        </p:spPr>
        <p:txBody>
          <a:bodyPr/>
          <a:lstStyle>
            <a:lvl1pPr algn="l">
              <a:defRPr/>
            </a:lvl1pPr>
          </a:lstStyle>
          <a:p>
            <a:endParaRPr lang="en-US" dirty="0"/>
          </a:p>
        </p:txBody>
      </p:sp>
      <p:sp>
        <p:nvSpPr>
          <p:cNvPr id="4" name="Rectangle 3">
            <a:extLst>
              <a:ext uri="{FF2B5EF4-FFF2-40B4-BE49-F238E27FC236}">
                <a16:creationId xmlns:a16="http://schemas.microsoft.com/office/drawing/2014/main" id="{D234CBCA-3846-1D4C-8153-C157BA209BB2}"/>
              </a:ext>
              <a:ext uri="{C183D7F6-B498-43B3-948B-1728B52AA6E4}">
                <adec:decorative xmlns="" xmlns:adec="http://schemas.microsoft.com/office/drawing/2017/decorative" val="1"/>
              </a:ext>
            </a:extLst>
          </p:cNvPr>
          <p:cNvSpPr/>
          <p:nvPr userDrawn="1"/>
        </p:nvSpPr>
        <p:spPr>
          <a:xfrm>
            <a:off x="0" y="-124"/>
            <a:ext cx="11376000" cy="124493"/>
          </a:xfrm>
          <a:prstGeom prst="rect">
            <a:avLst/>
          </a:prstGeom>
          <a:solidFill>
            <a:srgbClr val="58A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6005F11-EF64-FB48-B799-1105685CA93F}"/>
              </a:ext>
              <a:ext uri="{C183D7F6-B498-43B3-948B-1728B52AA6E4}">
                <adec:decorative xmlns="" xmlns:adec="http://schemas.microsoft.com/office/drawing/2017/decorative" val="1"/>
              </a:ext>
            </a:extLst>
          </p:cNvPr>
          <p:cNvSpPr/>
          <p:nvPr userDrawn="1"/>
        </p:nvSpPr>
        <p:spPr>
          <a:xfrm>
            <a:off x="9708980" y="-123"/>
            <a:ext cx="2483020" cy="124493"/>
          </a:xfrm>
          <a:prstGeom prst="rect">
            <a:avLst/>
          </a:prstGeom>
          <a:solidFill>
            <a:srgbClr val="E7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ccessibility Standards Canada FIP">
            <a:extLst>
              <a:ext uri="{FF2B5EF4-FFF2-40B4-BE49-F238E27FC236}">
                <a16:creationId xmlns:a16="http://schemas.microsoft.com/office/drawing/2014/main" id="{990F4583-F5C6-6C40-9F59-FF2B29FA9442}"/>
              </a:ext>
            </a:extLst>
          </p:cNvPr>
          <p:cNvPicPr>
            <a:picLocks noChangeAspect="1"/>
          </p:cNvPicPr>
          <p:nvPr userDrawn="1"/>
        </p:nvPicPr>
        <p:blipFill>
          <a:blip r:embed="rId3"/>
          <a:stretch>
            <a:fillRect/>
          </a:stretch>
        </p:blipFill>
        <p:spPr>
          <a:xfrm>
            <a:off x="443260" y="6326806"/>
            <a:ext cx="3347847" cy="241200"/>
          </a:xfrm>
          <a:prstGeom prst="rect">
            <a:avLst/>
          </a:prstGeom>
        </p:spPr>
      </p:pic>
    </p:spTree>
    <p:extLst>
      <p:ext uri="{BB962C8B-B14F-4D97-AF65-F5344CB8AC3E}">
        <p14:creationId xmlns:p14="http://schemas.microsoft.com/office/powerpoint/2010/main" val="3651142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glish Thank-you 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A74833-196D-C04C-95E1-B3D094B4C6EA}"/>
              </a:ext>
              <a:ext uri="{C183D7F6-B498-43B3-948B-1728B52AA6E4}">
                <adec:decorative xmlns="" xmlns:adec="http://schemas.microsoft.com/office/drawing/2017/decorative" val="1"/>
              </a:ext>
            </a:extLst>
          </p:cNvPr>
          <p:cNvSpPr/>
          <p:nvPr userDrawn="1"/>
        </p:nvSpPr>
        <p:spPr>
          <a:xfrm>
            <a:off x="0" y="0"/>
            <a:ext cx="12192000" cy="6858000"/>
          </a:xfrm>
          <a:prstGeom prst="rect">
            <a:avLst/>
          </a:prstGeom>
          <a:solidFill>
            <a:srgbClr val="253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7630D464-3B29-C94B-9692-1FDE8BA321A0}"/>
              </a:ext>
              <a:ext uri="{C183D7F6-B498-43B3-948B-1728B52AA6E4}">
                <adec:decorative xmlns="" xmlns:adec="http://schemas.microsoft.com/office/drawing/2017/decorative" val="1"/>
              </a:ext>
            </a:extLst>
          </p:cNvPr>
          <p:cNvPicPr>
            <a:picLocks noChangeAspect="1"/>
          </p:cNvPicPr>
          <p:nvPr userDrawn="1"/>
        </p:nvPicPr>
        <p:blipFill rotWithShape="1">
          <a:blip r:embed="rId2"/>
          <a:srcRect t="-8769" b="8768"/>
          <a:stretch/>
        </p:blipFill>
        <p:spPr>
          <a:xfrm>
            <a:off x="-1182" y="0"/>
            <a:ext cx="12192000" cy="6858001"/>
          </a:xfrm>
          <a:prstGeom prst="rect">
            <a:avLst/>
          </a:prstGeom>
        </p:spPr>
      </p:pic>
      <p:sp>
        <p:nvSpPr>
          <p:cNvPr id="2" name="Title 1">
            <a:extLst>
              <a:ext uri="{FF2B5EF4-FFF2-40B4-BE49-F238E27FC236}">
                <a16:creationId xmlns:a16="http://schemas.microsoft.com/office/drawing/2014/main" id="{3ED32A3F-D0E1-C147-B945-0E8A150BCB93}"/>
              </a:ext>
            </a:extLst>
          </p:cNvPr>
          <p:cNvSpPr>
            <a:spLocks noGrp="1"/>
          </p:cNvSpPr>
          <p:nvPr>
            <p:ph type="title" hasCustomPrompt="1"/>
          </p:nvPr>
        </p:nvSpPr>
        <p:spPr>
          <a:xfrm>
            <a:off x="2957861" y="1152347"/>
            <a:ext cx="6276278" cy="861509"/>
          </a:xfrm>
          <a:solidFill>
            <a:srgbClr val="E7E600"/>
          </a:solidFill>
          <a:ln>
            <a:noFill/>
          </a:ln>
        </p:spPr>
        <p:txBody>
          <a:bodyPr/>
          <a:lstStyle>
            <a:lvl1pPr algn="ctr">
              <a:defRPr b="1" i="0">
                <a:solidFill>
                  <a:srgbClr val="253D98"/>
                </a:solidFill>
                <a:latin typeface="Arial" panose="020B0604020202020204" pitchFamily="34" charset="0"/>
                <a:cs typeface="Arial" panose="020B0604020202020204" pitchFamily="34" charset="0"/>
              </a:defRPr>
            </a:lvl1pPr>
          </a:lstStyle>
          <a:p>
            <a:r>
              <a:rPr lang="en-US" dirty="0"/>
              <a:t>Thank you!</a:t>
            </a:r>
          </a:p>
        </p:txBody>
      </p:sp>
      <p:sp>
        <p:nvSpPr>
          <p:cNvPr id="9" name="Text Placeholder 8">
            <a:extLst>
              <a:ext uri="{FF2B5EF4-FFF2-40B4-BE49-F238E27FC236}">
                <a16:creationId xmlns:a16="http://schemas.microsoft.com/office/drawing/2014/main" id="{EC2BE52C-C28F-0544-9D85-EC8518D11951}"/>
              </a:ext>
            </a:extLst>
          </p:cNvPr>
          <p:cNvSpPr>
            <a:spLocks noGrp="1"/>
          </p:cNvSpPr>
          <p:nvPr>
            <p:ph type="body" sz="quarter" idx="13"/>
          </p:nvPr>
        </p:nvSpPr>
        <p:spPr>
          <a:xfrm>
            <a:off x="2957862" y="2301444"/>
            <a:ext cx="6276278" cy="672399"/>
          </a:xfrm>
        </p:spPr>
        <p:txBody>
          <a:bodyPr>
            <a:normAutofit/>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8" name="Rectangle 7">
            <a:extLst>
              <a:ext uri="{FF2B5EF4-FFF2-40B4-BE49-F238E27FC236}">
                <a16:creationId xmlns:a16="http://schemas.microsoft.com/office/drawing/2014/main" id="{6CEBF081-CF50-0543-BC4A-A5D7EFB8109F}"/>
              </a:ext>
              <a:ext uri="{C183D7F6-B498-43B3-948B-1728B52AA6E4}">
                <adec:decorative xmlns="" xmlns:adec="http://schemas.microsoft.com/office/drawing/2017/decorative" val="1"/>
              </a:ext>
            </a:extLst>
          </p:cNvPr>
          <p:cNvSpPr/>
          <p:nvPr userDrawn="1"/>
        </p:nvSpPr>
        <p:spPr>
          <a:xfrm>
            <a:off x="0" y="-124"/>
            <a:ext cx="11376000" cy="124493"/>
          </a:xfrm>
          <a:prstGeom prst="rect">
            <a:avLst/>
          </a:prstGeom>
          <a:solidFill>
            <a:srgbClr val="58A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57924BA-7663-B34E-BBBD-14579DAD4830}"/>
              </a:ext>
              <a:ext uri="{C183D7F6-B498-43B3-948B-1728B52AA6E4}">
                <adec:decorative xmlns="" xmlns:adec="http://schemas.microsoft.com/office/drawing/2017/decorative" val="1"/>
              </a:ext>
            </a:extLst>
          </p:cNvPr>
          <p:cNvSpPr/>
          <p:nvPr userDrawn="1"/>
        </p:nvSpPr>
        <p:spPr>
          <a:xfrm>
            <a:off x="9708980" y="-123"/>
            <a:ext cx="2483020" cy="124493"/>
          </a:xfrm>
          <a:prstGeom prst="rect">
            <a:avLst/>
          </a:prstGeom>
          <a:solidFill>
            <a:srgbClr val="E7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5998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8A0C51-5302-0A46-9915-1E494903CD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40445D-8932-124F-80AC-0648BEF6F7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3DC3B-4779-514E-B9E1-2FF812989D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B2324-776C-9646-99E9-823B816A17EF}" type="datetimeFigureOut">
              <a:rPr lang="en-US" smtClean="0"/>
              <a:t>5/27/2021</a:t>
            </a:fld>
            <a:endParaRPr lang="en-US" dirty="0"/>
          </a:p>
        </p:txBody>
      </p:sp>
      <p:sp>
        <p:nvSpPr>
          <p:cNvPr id="5" name="Footer Placeholder 4">
            <a:extLst>
              <a:ext uri="{FF2B5EF4-FFF2-40B4-BE49-F238E27FC236}">
                <a16:creationId xmlns:a16="http://schemas.microsoft.com/office/drawing/2014/main" id="{DF7E661D-24B2-7D41-BAA8-FECCBFF905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D84A957-57A7-084A-856C-FC209A5722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2E8693-60A8-954C-9C38-B9F85775A9C5}" type="slidenum">
              <a:rPr lang="en-US" smtClean="0"/>
              <a:t>‹#›</a:t>
            </a:fld>
            <a:endParaRPr lang="en-US" dirty="0"/>
          </a:p>
        </p:txBody>
      </p:sp>
    </p:spTree>
    <p:extLst>
      <p:ext uri="{BB962C8B-B14F-4D97-AF65-F5344CB8AC3E}">
        <p14:creationId xmlns:p14="http://schemas.microsoft.com/office/powerpoint/2010/main" val="3519968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1.pn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3.png"/><Relationship Id="rId4"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hyperlink" Target="https://accessible.canada.ca/consultations/priorites-2020-2022/consultation-report" TargetMode="External"/><Relationship Id="rId4"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14.png"/><Relationship Id="rId4"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15.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hyperlink" Target="mailto:ASC-NAC@canada.gc.ca" TargetMode="External"/><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jpe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6.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8.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360F7-1E5B-6E49-8BF1-CA4C3E8A4428}"/>
              </a:ext>
            </a:extLst>
          </p:cNvPr>
          <p:cNvSpPr>
            <a:spLocks noGrp="1"/>
          </p:cNvSpPr>
          <p:nvPr>
            <p:ph type="ctrTitle"/>
            <p:custDataLst>
              <p:tags r:id="rId1"/>
            </p:custDataLst>
          </p:nvPr>
        </p:nvSpPr>
        <p:spPr>
          <a:xfrm>
            <a:off x="658906" y="1334295"/>
            <a:ext cx="10865223" cy="1439534"/>
          </a:xfrm>
        </p:spPr>
        <p:txBody>
          <a:bodyPr>
            <a:normAutofit/>
          </a:bodyPr>
          <a:lstStyle/>
          <a:p>
            <a:r>
              <a:rPr lang="en-US" dirty="0" smtClean="0">
                <a:latin typeface="Arial (Headings)"/>
              </a:rPr>
              <a:t>Accessibility </a:t>
            </a:r>
            <a:r>
              <a:rPr lang="en-US" dirty="0">
                <a:latin typeface="Arial (Headings)"/>
              </a:rPr>
              <a:t>Standards </a:t>
            </a:r>
            <a:r>
              <a:rPr lang="en-US" dirty="0" smtClean="0">
                <a:latin typeface="Arial (Headings)"/>
              </a:rPr>
              <a:t>Canada</a:t>
            </a:r>
            <a:endParaRPr lang="en-US" dirty="0">
              <a:latin typeface="Arial (Headings)"/>
            </a:endParaRPr>
          </a:p>
        </p:txBody>
      </p:sp>
      <p:sp>
        <p:nvSpPr>
          <p:cNvPr id="3" name="Subtitle 2">
            <a:extLst>
              <a:ext uri="{FF2B5EF4-FFF2-40B4-BE49-F238E27FC236}">
                <a16:creationId xmlns:a16="http://schemas.microsoft.com/office/drawing/2014/main" id="{5965C929-9C61-4449-8125-1619934A7BF0}"/>
              </a:ext>
            </a:extLst>
          </p:cNvPr>
          <p:cNvSpPr>
            <a:spLocks noGrp="1"/>
          </p:cNvSpPr>
          <p:nvPr>
            <p:ph type="subTitle" idx="1"/>
            <p:custDataLst>
              <p:tags r:id="rId2"/>
            </p:custDataLst>
          </p:nvPr>
        </p:nvSpPr>
        <p:spPr>
          <a:xfrm>
            <a:off x="3286556" y="2986772"/>
            <a:ext cx="5718817" cy="1084188"/>
          </a:xfrm>
        </p:spPr>
        <p:txBody>
          <a:bodyPr>
            <a:noAutofit/>
          </a:bodyPr>
          <a:lstStyle/>
          <a:p>
            <a:pPr>
              <a:lnSpc>
                <a:spcPct val="80000"/>
              </a:lnSpc>
              <a:spcBef>
                <a:spcPts val="0"/>
              </a:spcBef>
            </a:pPr>
            <a:r>
              <a:rPr lang="en-US" sz="2800" dirty="0" smtClean="0"/>
              <a:t>Annual Public Meeting</a:t>
            </a:r>
          </a:p>
          <a:p>
            <a:pPr>
              <a:lnSpc>
                <a:spcPct val="80000"/>
              </a:lnSpc>
              <a:spcBef>
                <a:spcPts val="0"/>
              </a:spcBef>
            </a:pPr>
            <a:endParaRPr lang="en-US" sz="2800" dirty="0"/>
          </a:p>
          <a:p>
            <a:pPr>
              <a:lnSpc>
                <a:spcPct val="80000"/>
              </a:lnSpc>
              <a:spcBef>
                <a:spcPts val="0"/>
              </a:spcBef>
            </a:pPr>
            <a:r>
              <a:rPr lang="en-US" sz="2800" dirty="0" smtClean="0"/>
              <a:t>May 31, 2021</a:t>
            </a:r>
            <a:endParaRPr lang="en-US" sz="2800" dirty="0"/>
          </a:p>
        </p:txBody>
      </p:sp>
    </p:spTree>
    <p:extLst>
      <p:ext uri="{BB962C8B-B14F-4D97-AF65-F5344CB8AC3E}">
        <p14:creationId xmlns:p14="http://schemas.microsoft.com/office/powerpoint/2010/main" val="2079266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685799" y="387536"/>
            <a:ext cx="10824883" cy="1166218"/>
          </a:xfrm>
        </p:spPr>
        <p:txBody>
          <a:bodyPr>
            <a:normAutofit/>
          </a:bodyPr>
          <a:lstStyle/>
          <a:p>
            <a:r>
              <a:rPr lang="en-CA" b="1" dirty="0">
                <a:latin typeface="Arial (Headings)"/>
              </a:rPr>
              <a:t>4. Communications (not including ICT) </a:t>
            </a:r>
          </a:p>
        </p:txBody>
      </p:sp>
      <p:pic>
        <p:nvPicPr>
          <p:cNvPr id="4" name="Picture 3" descr="Black square with 2 white hands representing the American Sign Language."/>
          <p:cNvPicPr>
            <a:picLocks noChangeAspect="1"/>
          </p:cNvPicPr>
          <p:nvPr>
            <p:custDataLst>
              <p:tags r:id="rId2"/>
            </p:custDataLst>
          </p:nvPr>
        </p:nvPicPr>
        <p:blipFill>
          <a:blip r:embed="rId5"/>
          <a:stretch>
            <a:fillRect/>
          </a:stretch>
        </p:blipFill>
        <p:spPr>
          <a:xfrm>
            <a:off x="4245515" y="1948722"/>
            <a:ext cx="3705449" cy="3393606"/>
          </a:xfrm>
          <a:prstGeom prst="rect">
            <a:avLst/>
          </a:prstGeom>
        </p:spPr>
      </p:pic>
    </p:spTree>
    <p:extLst>
      <p:ext uri="{BB962C8B-B14F-4D97-AF65-F5344CB8AC3E}">
        <p14:creationId xmlns:p14="http://schemas.microsoft.com/office/powerpoint/2010/main" val="2828748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685800" y="327369"/>
            <a:ext cx="10824882" cy="1601640"/>
          </a:xfrm>
        </p:spPr>
        <p:txBody>
          <a:bodyPr>
            <a:normAutofit/>
          </a:bodyPr>
          <a:lstStyle/>
          <a:p>
            <a:r>
              <a:rPr lang="en-CA" b="1" dirty="0">
                <a:latin typeface="Arial (Headings)"/>
              </a:rPr>
              <a:t>5. Design and delivery of programs and services</a:t>
            </a:r>
          </a:p>
        </p:txBody>
      </p:sp>
      <p:pic>
        <p:nvPicPr>
          <p:cNvPr id="9" name="Picture 8" descr="A gradient chartreuse yellow lightbulb over a black background. In the center, there is a drawing of multiple people at a service delivery facility. The drawing shows:  a guide dog user sitting in front of another person sitting at a desk, a person handing a form to a person sitting at a desk, and three people in line."/>
          <p:cNvPicPr>
            <a:picLocks noChangeAspect="1"/>
          </p:cNvPicPr>
          <p:nvPr>
            <p:custDataLst>
              <p:tags r:id="rId2"/>
            </p:custDataLst>
          </p:nvPr>
        </p:nvPicPr>
        <p:blipFill>
          <a:blip r:embed="rId5"/>
          <a:stretch>
            <a:fillRect/>
          </a:stretch>
        </p:blipFill>
        <p:spPr>
          <a:xfrm>
            <a:off x="3015082" y="2212686"/>
            <a:ext cx="6206660" cy="3491246"/>
          </a:xfrm>
          <a:prstGeom prst="rect">
            <a:avLst/>
          </a:prstGeom>
        </p:spPr>
      </p:pic>
    </p:spTree>
    <p:extLst>
      <p:ext uri="{BB962C8B-B14F-4D97-AF65-F5344CB8AC3E}">
        <p14:creationId xmlns:p14="http://schemas.microsoft.com/office/powerpoint/2010/main" val="254905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685800" y="387536"/>
            <a:ext cx="10811435" cy="1166218"/>
          </a:xfrm>
        </p:spPr>
        <p:txBody>
          <a:bodyPr/>
          <a:lstStyle/>
          <a:p>
            <a:r>
              <a:rPr lang="en-CA" b="1" dirty="0">
                <a:latin typeface="Arial (Headings)"/>
              </a:rPr>
              <a:t>6. Transportation</a:t>
            </a:r>
          </a:p>
        </p:txBody>
      </p:sp>
      <p:pic>
        <p:nvPicPr>
          <p:cNvPr id="4" name="Content Placeholder 3" descr="Icons representing various transportation modes: flight, bus, train, taxi, subway, light rail and boat."/>
          <p:cNvPicPr>
            <a:picLocks noGrp="1" noChangeAspect="1"/>
          </p:cNvPicPr>
          <p:nvPr>
            <p:ph idx="1"/>
            <p:custDataLst>
              <p:tags r:id="rId2"/>
            </p:custDataLst>
          </p:nvPr>
        </p:nvPicPr>
        <p:blipFill>
          <a:blip r:embed="rId5"/>
          <a:stretch>
            <a:fillRect/>
          </a:stretch>
        </p:blipFill>
        <p:spPr>
          <a:xfrm>
            <a:off x="3342245" y="1553754"/>
            <a:ext cx="5498544" cy="4130647"/>
          </a:xfrm>
          <a:prstGeom prst="rect">
            <a:avLst/>
          </a:prstGeom>
        </p:spPr>
      </p:pic>
    </p:spTree>
    <p:extLst>
      <p:ext uri="{BB962C8B-B14F-4D97-AF65-F5344CB8AC3E}">
        <p14:creationId xmlns:p14="http://schemas.microsoft.com/office/powerpoint/2010/main" val="2368700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726140" y="526093"/>
            <a:ext cx="10771095" cy="1240076"/>
          </a:xfrm>
        </p:spPr>
        <p:txBody>
          <a:bodyPr anchor="t">
            <a:noAutofit/>
          </a:bodyPr>
          <a:lstStyle/>
          <a:p>
            <a:pPr>
              <a:lnSpc>
                <a:spcPct val="70000"/>
              </a:lnSpc>
              <a:spcBef>
                <a:spcPts val="1200"/>
              </a:spcBef>
            </a:pPr>
            <a:r>
              <a:rPr lang="en-CA" b="1" dirty="0">
                <a:latin typeface="Arial (Headings)"/>
              </a:rPr>
              <a:t>7. Information and communication </a:t>
            </a:r>
            <a:r>
              <a:rPr lang="en-CA" b="1" dirty="0" smtClean="0">
                <a:latin typeface="Arial (Headings)"/>
              </a:rPr>
              <a:t>technology</a:t>
            </a:r>
            <a:endParaRPr lang="en-CA" b="1" dirty="0">
              <a:latin typeface="Arial (Headings)"/>
            </a:endParaRPr>
          </a:p>
        </p:txBody>
      </p:sp>
      <p:pic>
        <p:nvPicPr>
          <p:cNvPr id="4" name="Picture 3" descr="Four people putting their smartphones together in a circle. "/>
          <p:cNvPicPr>
            <a:picLocks noChangeAspect="1"/>
          </p:cNvPicPr>
          <p:nvPr>
            <p:custDataLst>
              <p:tags r:id="rId2"/>
            </p:custDataLst>
          </p:nvPr>
        </p:nvPicPr>
        <p:blipFill>
          <a:blip r:embed="rId5"/>
          <a:stretch>
            <a:fillRect/>
          </a:stretch>
        </p:blipFill>
        <p:spPr>
          <a:xfrm>
            <a:off x="3264623" y="2011440"/>
            <a:ext cx="5694127" cy="3172298"/>
          </a:xfrm>
          <a:prstGeom prst="rect">
            <a:avLst/>
          </a:prstGeom>
        </p:spPr>
      </p:pic>
    </p:spTree>
    <p:extLst>
      <p:ext uri="{BB962C8B-B14F-4D97-AF65-F5344CB8AC3E}">
        <p14:creationId xmlns:p14="http://schemas.microsoft.com/office/powerpoint/2010/main" val="1393322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99248" y="2767665"/>
            <a:ext cx="10799646" cy="1166218"/>
          </a:xfrm>
        </p:spPr>
        <p:txBody>
          <a:bodyPr>
            <a:normAutofit/>
          </a:bodyPr>
          <a:lstStyle/>
          <a:p>
            <a:r>
              <a:rPr lang="fr-CA" b="1" dirty="0" smtClean="0">
                <a:latin typeface="Arial (Headings)"/>
              </a:rPr>
              <a:t>			</a:t>
            </a:r>
            <a:r>
              <a:rPr lang="fr-CA" b="1" dirty="0" err="1" smtClean="0">
                <a:latin typeface="Arial (Headings)"/>
              </a:rPr>
              <a:t>Where</a:t>
            </a:r>
            <a:r>
              <a:rPr lang="fr-CA" b="1" dirty="0" smtClean="0">
                <a:latin typeface="Arial (Headings)"/>
              </a:rPr>
              <a:t> </a:t>
            </a:r>
            <a:r>
              <a:rPr lang="fr-CA" b="1" dirty="0" err="1">
                <a:latin typeface="Arial (Headings)"/>
              </a:rPr>
              <a:t>we</a:t>
            </a:r>
            <a:r>
              <a:rPr lang="fr-CA" b="1" dirty="0">
                <a:latin typeface="Arial (Headings)"/>
              </a:rPr>
              <a:t> are </a:t>
            </a:r>
            <a:r>
              <a:rPr lang="fr-CA" b="1" dirty="0" err="1" smtClean="0">
                <a:latin typeface="Arial (Headings)"/>
              </a:rPr>
              <a:t>now</a:t>
            </a:r>
            <a:r>
              <a:rPr lang="fr-CA" b="1" dirty="0" smtClean="0">
                <a:latin typeface="Arial (Headings)"/>
              </a:rPr>
              <a:t>?</a:t>
            </a:r>
            <a:endParaRPr lang="en-CA" dirty="0"/>
          </a:p>
        </p:txBody>
      </p:sp>
    </p:spTree>
    <p:extLst>
      <p:ext uri="{BB962C8B-B14F-4D97-AF65-F5344CB8AC3E}">
        <p14:creationId xmlns:p14="http://schemas.microsoft.com/office/powerpoint/2010/main" val="3310319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672353" y="111963"/>
            <a:ext cx="10838329" cy="852541"/>
          </a:xfrm>
        </p:spPr>
        <p:txBody>
          <a:bodyPr>
            <a:normAutofit/>
          </a:bodyPr>
          <a:lstStyle/>
          <a:p>
            <a:r>
              <a:rPr lang="en-CA" b="1" dirty="0" smtClean="0">
                <a:latin typeface="Arial (Headings)"/>
              </a:rPr>
              <a:t>Funding research [1 of 2]</a:t>
            </a:r>
            <a:endParaRPr lang="en-CA" b="1" dirty="0">
              <a:latin typeface="Arial (Headings)"/>
            </a:endParaRPr>
          </a:p>
        </p:txBody>
      </p:sp>
      <p:sp>
        <p:nvSpPr>
          <p:cNvPr id="2" name="Content Placeholder 1"/>
          <p:cNvSpPr>
            <a:spLocks noGrp="1"/>
          </p:cNvSpPr>
          <p:nvPr>
            <p:ph idx="1"/>
            <p:custDataLst>
              <p:tags r:id="rId2"/>
            </p:custDataLst>
          </p:nvPr>
        </p:nvSpPr>
        <p:spPr>
          <a:xfrm>
            <a:off x="672353" y="964504"/>
            <a:ext cx="10838329" cy="4709786"/>
          </a:xfrm>
        </p:spPr>
        <p:txBody>
          <a:bodyPr>
            <a:noAutofit/>
          </a:bodyPr>
          <a:lstStyle/>
          <a:p>
            <a:pPr lvl="1">
              <a:lnSpc>
                <a:spcPct val="150000"/>
              </a:lnSpc>
              <a:spcBef>
                <a:spcPts val="0"/>
              </a:spcBef>
              <a:buFont typeface="Wingdings" panose="05000000000000000000" pitchFamily="2" charset="2"/>
              <a:buChar char="§"/>
            </a:pPr>
            <a:r>
              <a:rPr lang="en-CA" dirty="0"/>
              <a:t>The research we fund </a:t>
            </a:r>
            <a:r>
              <a:rPr lang="en-CA" dirty="0" smtClean="0"/>
              <a:t>will help inform the development of standards.</a:t>
            </a:r>
          </a:p>
          <a:p>
            <a:pPr lvl="1">
              <a:lnSpc>
                <a:spcPct val="150000"/>
              </a:lnSpc>
              <a:spcBef>
                <a:spcPts val="0"/>
              </a:spcBef>
              <a:buFont typeface="Wingdings" panose="05000000000000000000" pitchFamily="2" charset="2"/>
              <a:buChar char="§"/>
            </a:pPr>
            <a:r>
              <a:rPr lang="fr-CA" dirty="0" smtClean="0"/>
              <a:t>To date, we have funded 24 projects on:</a:t>
            </a:r>
          </a:p>
          <a:p>
            <a:pPr lvl="2">
              <a:lnSpc>
                <a:spcPct val="150000"/>
              </a:lnSpc>
              <a:spcBef>
                <a:spcPts val="0"/>
              </a:spcBef>
              <a:buFont typeface="Wingdings" panose="05000000000000000000" pitchFamily="2" charset="2"/>
              <a:buChar char="Ø"/>
            </a:pPr>
            <a:r>
              <a:rPr lang="en-CA" sz="2400" dirty="0"/>
              <a:t>Employment</a:t>
            </a:r>
          </a:p>
          <a:p>
            <a:pPr lvl="2">
              <a:lnSpc>
                <a:spcPct val="150000"/>
              </a:lnSpc>
              <a:spcBef>
                <a:spcPts val="0"/>
              </a:spcBef>
              <a:buFont typeface="Wingdings" panose="05000000000000000000" pitchFamily="2" charset="2"/>
              <a:buChar char="Ø"/>
            </a:pPr>
            <a:r>
              <a:rPr lang="en-CA" sz="2400" dirty="0"/>
              <a:t>Built environment</a:t>
            </a:r>
          </a:p>
          <a:p>
            <a:pPr lvl="2">
              <a:lnSpc>
                <a:spcPct val="150000"/>
              </a:lnSpc>
              <a:spcBef>
                <a:spcPts val="0"/>
              </a:spcBef>
              <a:buFont typeface="Wingdings" panose="05000000000000000000" pitchFamily="2" charset="2"/>
              <a:buChar char="Ø"/>
            </a:pPr>
            <a:r>
              <a:rPr lang="en-CA" sz="2400" dirty="0"/>
              <a:t>Accessible communications </a:t>
            </a:r>
          </a:p>
          <a:p>
            <a:pPr lvl="2">
              <a:lnSpc>
                <a:spcPct val="150000"/>
              </a:lnSpc>
              <a:spcBef>
                <a:spcPts val="0"/>
              </a:spcBef>
              <a:buFont typeface="Wingdings" panose="05000000000000000000" pitchFamily="2" charset="2"/>
              <a:buChar char="Ø"/>
            </a:pPr>
            <a:r>
              <a:rPr lang="en-CA" sz="2400" dirty="0"/>
              <a:t>Information and communication technologies </a:t>
            </a:r>
          </a:p>
          <a:p>
            <a:pPr lvl="2">
              <a:lnSpc>
                <a:spcPct val="150000"/>
              </a:lnSpc>
              <a:spcBef>
                <a:spcPts val="0"/>
              </a:spcBef>
              <a:buFont typeface="Wingdings" panose="05000000000000000000" pitchFamily="2" charset="2"/>
              <a:buChar char="Ø"/>
            </a:pPr>
            <a:r>
              <a:rPr lang="en-CA" sz="2400" dirty="0"/>
              <a:t>Emergency measures</a:t>
            </a:r>
          </a:p>
          <a:p>
            <a:pPr lvl="2">
              <a:lnSpc>
                <a:spcPct val="150000"/>
              </a:lnSpc>
              <a:spcBef>
                <a:spcPts val="0"/>
              </a:spcBef>
              <a:buFont typeface="Wingdings" panose="05000000000000000000" pitchFamily="2" charset="2"/>
              <a:buChar char="Ø"/>
            </a:pPr>
            <a:r>
              <a:rPr lang="en-CA" sz="2400" dirty="0"/>
              <a:t>Accessibility </a:t>
            </a:r>
            <a:r>
              <a:rPr lang="en-CA" sz="2400" dirty="0" smtClean="0"/>
              <a:t>in </a:t>
            </a:r>
            <a:r>
              <a:rPr lang="en-CA" sz="2400" dirty="0"/>
              <a:t>Indigenous </a:t>
            </a:r>
            <a:r>
              <a:rPr lang="en-CA" sz="2400" dirty="0" smtClean="0"/>
              <a:t>communities</a:t>
            </a:r>
            <a:endParaRPr lang="en-CA" sz="2400" dirty="0"/>
          </a:p>
        </p:txBody>
      </p:sp>
    </p:spTree>
    <p:extLst>
      <p:ext uri="{BB962C8B-B14F-4D97-AF65-F5344CB8AC3E}">
        <p14:creationId xmlns:p14="http://schemas.microsoft.com/office/powerpoint/2010/main" val="1456416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703882" y="400062"/>
            <a:ext cx="10734805" cy="1166218"/>
          </a:xfrm>
        </p:spPr>
        <p:txBody>
          <a:bodyPr>
            <a:normAutofit/>
          </a:bodyPr>
          <a:lstStyle/>
          <a:p>
            <a:r>
              <a:rPr lang="en-CA" b="1" dirty="0" smtClean="0"/>
              <a:t>Funding research [2 of 2]</a:t>
            </a:r>
            <a:endParaRPr lang="en-CA" b="1" dirty="0"/>
          </a:p>
        </p:txBody>
      </p:sp>
      <p:sp>
        <p:nvSpPr>
          <p:cNvPr id="2" name="Content Placeholder 1"/>
          <p:cNvSpPr>
            <a:spLocks noGrp="1"/>
          </p:cNvSpPr>
          <p:nvPr>
            <p:ph idx="1"/>
            <p:custDataLst>
              <p:tags r:id="rId2"/>
            </p:custDataLst>
          </p:nvPr>
        </p:nvSpPr>
        <p:spPr>
          <a:xfrm>
            <a:off x="703882" y="1790422"/>
            <a:ext cx="10734805" cy="3871342"/>
          </a:xfrm>
        </p:spPr>
        <p:txBody>
          <a:bodyPr>
            <a:noAutofit/>
          </a:bodyPr>
          <a:lstStyle/>
          <a:p>
            <a:pPr marL="627063" indent="-363538">
              <a:lnSpc>
                <a:spcPct val="150000"/>
              </a:lnSpc>
              <a:buFont typeface="Wingdings" panose="05000000000000000000" pitchFamily="2" charset="2"/>
              <a:buChar char="§"/>
            </a:pPr>
            <a:r>
              <a:rPr lang="en-CA" sz="2400" dirty="0" smtClean="0"/>
              <a:t>Examples of projects include:</a:t>
            </a:r>
          </a:p>
          <a:p>
            <a:pPr marL="1165225" lvl="1" indent="-450850">
              <a:lnSpc>
                <a:spcPct val="150000"/>
              </a:lnSpc>
              <a:buFont typeface="Wingdings" panose="05000000000000000000" pitchFamily="2" charset="2"/>
              <a:buChar char="Ø"/>
            </a:pPr>
            <a:r>
              <a:rPr lang="en-CA" dirty="0" smtClean="0"/>
              <a:t>Identifying </a:t>
            </a:r>
            <a:r>
              <a:rPr lang="en-CA" dirty="0"/>
              <a:t>barriers to accessibility in national </a:t>
            </a:r>
            <a:r>
              <a:rPr lang="en-CA" dirty="0" smtClean="0"/>
              <a:t>parks</a:t>
            </a:r>
          </a:p>
          <a:p>
            <a:pPr marL="1165225" lvl="1" indent="-450850">
              <a:lnSpc>
                <a:spcPct val="150000"/>
              </a:lnSpc>
              <a:buFont typeface="Wingdings" panose="05000000000000000000" pitchFamily="2" charset="2"/>
              <a:buChar char="Ø"/>
            </a:pPr>
            <a:r>
              <a:rPr lang="en-CA" dirty="0" smtClean="0"/>
              <a:t>Environmental </a:t>
            </a:r>
            <a:r>
              <a:rPr lang="en-CA" dirty="0"/>
              <a:t>scan on accessibility standards in Indigenous </a:t>
            </a:r>
            <a:r>
              <a:rPr lang="en-CA" dirty="0" smtClean="0"/>
              <a:t>communities</a:t>
            </a:r>
          </a:p>
          <a:p>
            <a:pPr marL="1165225" lvl="1" indent="-450850">
              <a:lnSpc>
                <a:spcPct val="150000"/>
              </a:lnSpc>
              <a:buFont typeface="Wingdings" panose="05000000000000000000" pitchFamily="2" charset="2"/>
              <a:buChar char="Ø"/>
            </a:pPr>
            <a:r>
              <a:rPr lang="en-CA" dirty="0" smtClean="0"/>
              <a:t>Study </a:t>
            </a:r>
            <a:r>
              <a:rPr lang="en-CA" dirty="0"/>
              <a:t>of </a:t>
            </a:r>
            <a:r>
              <a:rPr lang="en-CA" dirty="0" smtClean="0"/>
              <a:t>evacuation guidelines for </a:t>
            </a:r>
            <a:r>
              <a:rPr lang="en-CA" dirty="0"/>
              <a:t>persons with disabilities </a:t>
            </a:r>
            <a:r>
              <a:rPr lang="en-CA" dirty="0" smtClean="0"/>
              <a:t>in </a:t>
            </a:r>
            <a:r>
              <a:rPr lang="en-CA" dirty="0"/>
              <a:t>urban centres during </a:t>
            </a:r>
            <a:r>
              <a:rPr lang="en-CA" dirty="0" smtClean="0"/>
              <a:t>emergencies</a:t>
            </a:r>
            <a:endParaRPr lang="en-CA" dirty="0"/>
          </a:p>
        </p:txBody>
      </p:sp>
    </p:spTree>
    <p:extLst>
      <p:ext uri="{BB962C8B-B14F-4D97-AF65-F5344CB8AC3E}">
        <p14:creationId xmlns:p14="http://schemas.microsoft.com/office/powerpoint/2010/main" val="3084437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688932" y="287328"/>
            <a:ext cx="10872591" cy="1002853"/>
          </a:xfrm>
        </p:spPr>
        <p:txBody>
          <a:bodyPr>
            <a:normAutofit/>
          </a:bodyPr>
          <a:lstStyle/>
          <a:p>
            <a:r>
              <a:rPr lang="en-CA" b="1" dirty="0" smtClean="0">
                <a:latin typeface="Arial (Headings)"/>
              </a:rPr>
              <a:t>Creating Standards [1 of 2]</a:t>
            </a:r>
            <a:endParaRPr lang="en-CA" b="1" dirty="0">
              <a:latin typeface="Arial (Headings)"/>
            </a:endParaRPr>
          </a:p>
        </p:txBody>
      </p:sp>
      <p:sp>
        <p:nvSpPr>
          <p:cNvPr id="2" name="Content Placeholder 1"/>
          <p:cNvSpPr>
            <a:spLocks noGrp="1"/>
          </p:cNvSpPr>
          <p:nvPr>
            <p:ph idx="1"/>
            <p:custDataLst>
              <p:tags r:id="rId2"/>
            </p:custDataLst>
          </p:nvPr>
        </p:nvSpPr>
        <p:spPr>
          <a:xfrm>
            <a:off x="688932" y="1177447"/>
            <a:ext cx="10872591" cy="4622104"/>
          </a:xfrm>
        </p:spPr>
        <p:txBody>
          <a:bodyPr>
            <a:noAutofit/>
          </a:bodyPr>
          <a:lstStyle/>
          <a:p>
            <a:pPr marL="901700" indent="-450850">
              <a:lnSpc>
                <a:spcPct val="200000"/>
              </a:lnSpc>
              <a:buFont typeface="Wingdings" panose="05000000000000000000" pitchFamily="2" charset="2"/>
              <a:buChar char="§"/>
            </a:pPr>
            <a:r>
              <a:rPr lang="en-CA" sz="2400" dirty="0" smtClean="0"/>
              <a:t>Technical committees creating standards for:</a:t>
            </a:r>
          </a:p>
          <a:p>
            <a:pPr marL="1439863" lvl="2" indent="-525463">
              <a:lnSpc>
                <a:spcPct val="200000"/>
              </a:lnSpc>
              <a:buFont typeface="Wingdings" panose="05000000000000000000" pitchFamily="2" charset="2"/>
              <a:buChar char="Ø"/>
            </a:pPr>
            <a:r>
              <a:rPr lang="en-CA" sz="2400" dirty="0" smtClean="0"/>
              <a:t>Built environment</a:t>
            </a:r>
          </a:p>
          <a:p>
            <a:pPr marL="1439863" lvl="2" indent="-525463">
              <a:lnSpc>
                <a:spcPct val="200000"/>
              </a:lnSpc>
              <a:buFont typeface="Wingdings" panose="05000000000000000000" pitchFamily="2" charset="2"/>
              <a:buChar char="Ø"/>
            </a:pPr>
            <a:r>
              <a:rPr lang="en-CA" sz="2400" dirty="0" smtClean="0"/>
              <a:t>Emergency egress</a:t>
            </a:r>
          </a:p>
          <a:p>
            <a:pPr marL="1439863" lvl="2" indent="-525463">
              <a:lnSpc>
                <a:spcPct val="200000"/>
              </a:lnSpc>
              <a:buFont typeface="Wingdings" panose="05000000000000000000" pitchFamily="2" charset="2"/>
              <a:buChar char="Ø"/>
            </a:pPr>
            <a:r>
              <a:rPr lang="en-CA" sz="2400" dirty="0" smtClean="0"/>
              <a:t>Outdoor spaces</a:t>
            </a:r>
          </a:p>
          <a:p>
            <a:pPr marL="1439863" lvl="2" indent="-525463">
              <a:lnSpc>
                <a:spcPct val="200000"/>
              </a:lnSpc>
              <a:buFont typeface="Wingdings" panose="05000000000000000000" pitchFamily="2" charset="2"/>
              <a:buChar char="Ø"/>
            </a:pPr>
            <a:r>
              <a:rPr lang="en-CA" sz="2400" dirty="0" smtClean="0"/>
              <a:t>Plain language</a:t>
            </a:r>
          </a:p>
          <a:p>
            <a:pPr marL="1439863" lvl="2" indent="-525463">
              <a:lnSpc>
                <a:spcPct val="200000"/>
              </a:lnSpc>
              <a:buFont typeface="Wingdings" panose="05000000000000000000" pitchFamily="2" charset="2"/>
              <a:buChar char="Ø"/>
            </a:pPr>
            <a:r>
              <a:rPr lang="en-CA" sz="2400" dirty="0" smtClean="0"/>
              <a:t>Employment</a:t>
            </a:r>
          </a:p>
        </p:txBody>
      </p:sp>
    </p:spTree>
    <p:extLst>
      <p:ext uri="{BB962C8B-B14F-4D97-AF65-F5344CB8AC3E}">
        <p14:creationId xmlns:p14="http://schemas.microsoft.com/office/powerpoint/2010/main" val="3539266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638826" y="387536"/>
            <a:ext cx="10885303" cy="1166218"/>
          </a:xfrm>
        </p:spPr>
        <p:txBody>
          <a:bodyPr>
            <a:normAutofit/>
          </a:bodyPr>
          <a:lstStyle/>
          <a:p>
            <a:r>
              <a:rPr lang="en-CA" b="1" dirty="0" smtClean="0">
                <a:latin typeface="Arial (Headings)"/>
              </a:rPr>
              <a:t>Creating Standards [2 of 2]</a:t>
            </a:r>
            <a:endParaRPr lang="en-CA" b="1" dirty="0">
              <a:latin typeface="Arial (Headings)"/>
            </a:endParaRPr>
          </a:p>
        </p:txBody>
      </p:sp>
      <p:sp>
        <p:nvSpPr>
          <p:cNvPr id="2" name="Content Placeholder 1"/>
          <p:cNvSpPr>
            <a:spLocks noGrp="1"/>
          </p:cNvSpPr>
          <p:nvPr>
            <p:ph idx="1"/>
            <p:custDataLst>
              <p:tags r:id="rId2"/>
            </p:custDataLst>
          </p:nvPr>
        </p:nvSpPr>
        <p:spPr>
          <a:xfrm>
            <a:off x="638826" y="1727397"/>
            <a:ext cx="10885303" cy="3895868"/>
          </a:xfrm>
        </p:spPr>
        <p:txBody>
          <a:bodyPr>
            <a:noAutofit/>
          </a:bodyPr>
          <a:lstStyle/>
          <a:p>
            <a:pPr marL="901700" lvl="1" indent="-538163">
              <a:lnSpc>
                <a:spcPct val="200000"/>
              </a:lnSpc>
              <a:buFont typeface="Wingdings" panose="05000000000000000000" pitchFamily="2" charset="2"/>
              <a:buChar char="§"/>
            </a:pPr>
            <a:r>
              <a:rPr lang="en-CA" dirty="0" smtClean="0"/>
              <a:t>Ongoing work with the CSA Group on standards for:</a:t>
            </a:r>
          </a:p>
          <a:p>
            <a:pPr marL="1339850" lvl="2" indent="-425450">
              <a:lnSpc>
                <a:spcPct val="200000"/>
              </a:lnSpc>
              <a:buFont typeface="Wingdings" panose="05000000000000000000" pitchFamily="2" charset="2"/>
              <a:buChar char="Ø"/>
            </a:pPr>
            <a:r>
              <a:rPr lang="en-CA" sz="2400" dirty="0" smtClean="0"/>
              <a:t>Accessible electronic payment terminals</a:t>
            </a:r>
          </a:p>
          <a:p>
            <a:pPr marL="1339850" lvl="2" indent="-425450">
              <a:lnSpc>
                <a:spcPct val="200000"/>
              </a:lnSpc>
              <a:buFont typeface="Wingdings" panose="05000000000000000000" pitchFamily="2" charset="2"/>
              <a:buChar char="Ø"/>
            </a:pPr>
            <a:r>
              <a:rPr lang="fr-CA" sz="2400" dirty="0" smtClean="0"/>
              <a:t>Accessible design for the built environment</a:t>
            </a:r>
            <a:endParaRPr lang="en-CA" sz="2400" dirty="0" smtClean="0"/>
          </a:p>
          <a:p>
            <a:pPr marL="1339850" lvl="2" indent="-425450">
              <a:lnSpc>
                <a:spcPct val="200000"/>
              </a:lnSpc>
              <a:buFont typeface="Wingdings" panose="05000000000000000000" pitchFamily="2" charset="2"/>
              <a:buChar char="Ø"/>
            </a:pPr>
            <a:r>
              <a:rPr lang="en-CA" sz="2400" dirty="0" smtClean="0"/>
              <a:t>Accessible housing (with the Canada Mortgage and Housing Corporation)</a:t>
            </a:r>
          </a:p>
        </p:txBody>
      </p:sp>
    </p:spTree>
    <p:extLst>
      <p:ext uri="{BB962C8B-B14F-4D97-AF65-F5344CB8AC3E}">
        <p14:creationId xmlns:p14="http://schemas.microsoft.com/office/powerpoint/2010/main" val="2239740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712694" y="174593"/>
            <a:ext cx="10838330" cy="1166218"/>
          </a:xfrm>
        </p:spPr>
        <p:txBody>
          <a:bodyPr>
            <a:normAutofit/>
          </a:bodyPr>
          <a:lstStyle/>
          <a:p>
            <a:r>
              <a:rPr lang="en-CA" b="1" dirty="0" smtClean="0">
                <a:latin typeface="Arial (Headings)"/>
              </a:rPr>
              <a:t>Guidelines related  to COVID-19</a:t>
            </a:r>
            <a:endParaRPr lang="en-CA" b="1" dirty="0">
              <a:latin typeface="Arial (Headings)"/>
            </a:endParaRPr>
          </a:p>
        </p:txBody>
      </p:sp>
      <p:sp>
        <p:nvSpPr>
          <p:cNvPr id="2" name="Content Placeholder 1"/>
          <p:cNvSpPr>
            <a:spLocks noGrp="1"/>
          </p:cNvSpPr>
          <p:nvPr>
            <p:ph idx="1"/>
            <p:custDataLst>
              <p:tags r:id="rId2"/>
            </p:custDataLst>
          </p:nvPr>
        </p:nvSpPr>
        <p:spPr>
          <a:xfrm>
            <a:off x="712694" y="1340811"/>
            <a:ext cx="10838330" cy="4414530"/>
          </a:xfrm>
        </p:spPr>
        <p:txBody>
          <a:bodyPr>
            <a:noAutofit/>
          </a:bodyPr>
          <a:lstStyle/>
          <a:p>
            <a:pPr marL="901700" lvl="1" indent="-538163">
              <a:lnSpc>
                <a:spcPct val="200000"/>
              </a:lnSpc>
              <a:spcBef>
                <a:spcPts val="0"/>
              </a:spcBef>
              <a:buFont typeface="Wingdings" panose="05000000000000000000" pitchFamily="2" charset="2"/>
              <a:buChar char="§"/>
            </a:pPr>
            <a:r>
              <a:rPr lang="en-CA" dirty="0" smtClean="0"/>
              <a:t>Accessibility guidelines on emergency situations:</a:t>
            </a:r>
          </a:p>
          <a:p>
            <a:pPr marL="1439863" lvl="2" indent="-525463">
              <a:lnSpc>
                <a:spcPct val="200000"/>
              </a:lnSpc>
              <a:spcBef>
                <a:spcPts val="0"/>
              </a:spcBef>
              <a:buFont typeface="Wingdings" panose="05000000000000000000" pitchFamily="2" charset="2"/>
              <a:buChar char="Ø"/>
            </a:pPr>
            <a:r>
              <a:rPr lang="en-CA" sz="2400" dirty="0" smtClean="0"/>
              <a:t>Return to work and work from home</a:t>
            </a:r>
          </a:p>
          <a:p>
            <a:pPr marL="1439863" lvl="2" indent="-525463">
              <a:lnSpc>
                <a:spcPct val="200000"/>
              </a:lnSpc>
              <a:spcBef>
                <a:spcPts val="0"/>
              </a:spcBef>
              <a:buFont typeface="Wingdings" panose="05000000000000000000" pitchFamily="2" charset="2"/>
              <a:buChar char="Ø"/>
            </a:pPr>
            <a:r>
              <a:rPr lang="en-CA" sz="2400" dirty="0" smtClean="0"/>
              <a:t>Communications</a:t>
            </a:r>
            <a:endParaRPr lang="en-CA" sz="2400" dirty="0"/>
          </a:p>
          <a:p>
            <a:pPr marL="1439863" lvl="2" indent="-525463">
              <a:lnSpc>
                <a:spcPct val="200000"/>
              </a:lnSpc>
              <a:spcBef>
                <a:spcPts val="0"/>
              </a:spcBef>
              <a:buFont typeface="Wingdings" panose="05000000000000000000" pitchFamily="2" charset="2"/>
              <a:buChar char="Ø"/>
            </a:pPr>
            <a:r>
              <a:rPr lang="en-CA" sz="2400" dirty="0"/>
              <a:t>Service Delivery</a:t>
            </a:r>
          </a:p>
          <a:p>
            <a:pPr marL="1439863" lvl="2" indent="-525463">
              <a:lnSpc>
                <a:spcPct val="200000"/>
              </a:lnSpc>
              <a:spcBef>
                <a:spcPts val="0"/>
              </a:spcBef>
              <a:buFont typeface="Wingdings" panose="05000000000000000000" pitchFamily="2" charset="2"/>
              <a:buChar char="Ø"/>
            </a:pPr>
            <a:r>
              <a:rPr lang="en-CA" sz="2400" dirty="0" smtClean="0"/>
              <a:t>Inclusive emergency responses</a:t>
            </a:r>
          </a:p>
          <a:p>
            <a:pPr marL="901700" lvl="1" indent="-538163">
              <a:lnSpc>
                <a:spcPct val="200000"/>
              </a:lnSpc>
              <a:spcBef>
                <a:spcPts val="0"/>
              </a:spcBef>
              <a:buFont typeface="Wingdings" panose="05000000000000000000" pitchFamily="2" charset="2"/>
              <a:buChar char="§"/>
            </a:pPr>
            <a:r>
              <a:rPr lang="en-CA" dirty="0" smtClean="0"/>
              <a:t>Created in collaboration with stakeholders</a:t>
            </a:r>
            <a:endParaRPr lang="en-CA" dirty="0"/>
          </a:p>
        </p:txBody>
      </p:sp>
    </p:spTree>
    <p:extLst>
      <p:ext uri="{BB962C8B-B14F-4D97-AF65-F5344CB8AC3E}">
        <p14:creationId xmlns:p14="http://schemas.microsoft.com/office/powerpoint/2010/main" val="1643195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699247" y="387536"/>
            <a:ext cx="10797988" cy="1166218"/>
          </a:xfrm>
        </p:spPr>
        <p:txBody>
          <a:bodyPr/>
          <a:lstStyle/>
          <a:p>
            <a:r>
              <a:rPr lang="en-CA" b="1" dirty="0" smtClean="0">
                <a:latin typeface="Arial (Headings)"/>
              </a:rPr>
              <a:t>Get to know us!</a:t>
            </a:r>
            <a:endParaRPr lang="en-CA" b="1" dirty="0">
              <a:latin typeface="Arial (Headings)"/>
            </a:endParaRPr>
          </a:p>
        </p:txBody>
      </p:sp>
      <p:sp>
        <p:nvSpPr>
          <p:cNvPr id="2" name="Content Placeholder 1"/>
          <p:cNvSpPr>
            <a:spLocks noGrp="1"/>
          </p:cNvSpPr>
          <p:nvPr>
            <p:ph idx="1"/>
            <p:custDataLst>
              <p:tags r:id="rId2"/>
            </p:custDataLst>
          </p:nvPr>
        </p:nvSpPr>
        <p:spPr>
          <a:xfrm>
            <a:off x="699246" y="1553754"/>
            <a:ext cx="10797989" cy="3952323"/>
          </a:xfrm>
        </p:spPr>
        <p:txBody>
          <a:bodyPr>
            <a:normAutofit/>
          </a:bodyPr>
          <a:lstStyle/>
          <a:p>
            <a:pPr marL="901700" lvl="1" indent="-444500">
              <a:lnSpc>
                <a:spcPct val="200000"/>
              </a:lnSpc>
              <a:buFont typeface="Wingdings" panose="05000000000000000000" pitchFamily="2" charset="2"/>
              <a:buChar char="§"/>
            </a:pPr>
            <a:r>
              <a:rPr lang="en-CA" sz="2800" dirty="0" smtClean="0"/>
              <a:t>Created in 2019 under the Accessible Canada Act</a:t>
            </a:r>
          </a:p>
          <a:p>
            <a:pPr marL="901700" lvl="1" indent="-444500">
              <a:lnSpc>
                <a:spcPct val="200000"/>
              </a:lnSpc>
              <a:buFont typeface="Wingdings" panose="05000000000000000000" pitchFamily="2" charset="2"/>
              <a:buChar char="§"/>
            </a:pPr>
            <a:r>
              <a:rPr lang="en-CA" sz="2800" dirty="0" smtClean="0"/>
              <a:t>“Nothing without us” is at the heart of our mandate</a:t>
            </a:r>
          </a:p>
          <a:p>
            <a:pPr marL="901700" lvl="1" indent="-444500">
              <a:lnSpc>
                <a:spcPct val="200000"/>
              </a:lnSpc>
              <a:buFont typeface="Wingdings" panose="05000000000000000000" pitchFamily="2" charset="2"/>
              <a:buChar char="§"/>
            </a:pPr>
            <a:r>
              <a:rPr lang="en-CA" sz="2800" dirty="0" smtClean="0"/>
              <a:t>We fund research and develop standards to make Canada </a:t>
            </a:r>
            <a:r>
              <a:rPr lang="en-CA" sz="2800" dirty="0"/>
              <a:t>more </a:t>
            </a:r>
            <a:r>
              <a:rPr lang="en-CA" sz="2800" dirty="0" smtClean="0"/>
              <a:t>accessible.</a:t>
            </a:r>
            <a:endParaRPr lang="en-CA" sz="2800" dirty="0"/>
          </a:p>
        </p:txBody>
      </p:sp>
    </p:spTree>
    <p:extLst>
      <p:ext uri="{BB962C8B-B14F-4D97-AF65-F5344CB8AC3E}">
        <p14:creationId xmlns:p14="http://schemas.microsoft.com/office/powerpoint/2010/main" val="3660654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custDataLst>
              <p:tags r:id="rId1"/>
            </p:custDataLst>
          </p:nvPr>
        </p:nvSpPr>
        <p:spPr>
          <a:xfrm>
            <a:off x="672353" y="310506"/>
            <a:ext cx="10824881" cy="1166218"/>
          </a:xfrm>
        </p:spPr>
        <p:txBody>
          <a:bodyPr>
            <a:normAutofit/>
          </a:bodyPr>
          <a:lstStyle/>
          <a:p>
            <a:r>
              <a:rPr lang="en-CA" b="1" dirty="0" smtClean="0">
                <a:latin typeface="Arial (Headings)"/>
              </a:rPr>
              <a:t>Consulting Canadians</a:t>
            </a:r>
            <a:endParaRPr lang="en-CA" b="1" dirty="0">
              <a:latin typeface="Arial (Headings)"/>
            </a:endParaRPr>
          </a:p>
        </p:txBody>
      </p:sp>
      <p:pic>
        <p:nvPicPr>
          <p:cNvPr id="4" name="Picture 3" descr="Group of persons with disabilities in various positions, some have empty speech bubbles above them to indicate a thought."/>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160680" y="1730544"/>
            <a:ext cx="5848225" cy="3688202"/>
          </a:xfrm>
          <a:prstGeom prst="rect">
            <a:avLst/>
          </a:prstGeom>
        </p:spPr>
      </p:pic>
    </p:spTree>
    <p:extLst>
      <p:ext uri="{BB962C8B-B14F-4D97-AF65-F5344CB8AC3E}">
        <p14:creationId xmlns:p14="http://schemas.microsoft.com/office/powerpoint/2010/main" val="4056829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789140" y="467727"/>
            <a:ext cx="10647123" cy="1166218"/>
          </a:xfrm>
        </p:spPr>
        <p:txBody>
          <a:bodyPr>
            <a:noAutofit/>
          </a:bodyPr>
          <a:lstStyle/>
          <a:p>
            <a:r>
              <a:rPr lang="en-CA" b="1" dirty="0" smtClean="0">
                <a:latin typeface="Arial (Headings)"/>
              </a:rPr>
              <a:t>First consultations with Canadians</a:t>
            </a:r>
            <a:endParaRPr lang="en-CA" b="1" dirty="0">
              <a:latin typeface="Arial (Headings)"/>
            </a:endParaRPr>
          </a:p>
        </p:txBody>
      </p:sp>
      <p:sp>
        <p:nvSpPr>
          <p:cNvPr id="2" name="Content Placeholder 1"/>
          <p:cNvSpPr>
            <a:spLocks noGrp="1"/>
          </p:cNvSpPr>
          <p:nvPr>
            <p:ph idx="1"/>
            <p:custDataLst>
              <p:tags r:id="rId2"/>
            </p:custDataLst>
          </p:nvPr>
        </p:nvSpPr>
        <p:spPr>
          <a:xfrm>
            <a:off x="789140" y="2135698"/>
            <a:ext cx="10647123" cy="3390952"/>
          </a:xfrm>
        </p:spPr>
        <p:txBody>
          <a:bodyPr>
            <a:normAutofit/>
          </a:bodyPr>
          <a:lstStyle/>
          <a:p>
            <a:pPr marL="901700" lvl="1" indent="-538163">
              <a:lnSpc>
                <a:spcPct val="200000"/>
              </a:lnSpc>
              <a:buFont typeface="Wingdings" panose="05000000000000000000" pitchFamily="2" charset="2"/>
              <a:buChar char="§"/>
            </a:pPr>
            <a:r>
              <a:rPr lang="en-CA" dirty="0" smtClean="0"/>
              <a:t>Closed our first public consultation on September 30, with almost 600 responses.</a:t>
            </a:r>
            <a:endParaRPr lang="en-CA" dirty="0"/>
          </a:p>
          <a:p>
            <a:pPr marL="901700" lvl="1" indent="-538163">
              <a:lnSpc>
                <a:spcPct val="200000"/>
              </a:lnSpc>
              <a:buFont typeface="Wingdings" panose="05000000000000000000" pitchFamily="2" charset="2"/>
              <a:buChar char="§"/>
            </a:pPr>
            <a:r>
              <a:rPr lang="en-CA" dirty="0" smtClean="0"/>
              <a:t>Consultation report available on </a:t>
            </a:r>
            <a:r>
              <a:rPr lang="en-CA" dirty="0" smtClean="0">
                <a:hlinkClick r:id="rId5"/>
              </a:rPr>
              <a:t>accessible.canada.ca</a:t>
            </a:r>
            <a:endParaRPr lang="en-CA" dirty="0"/>
          </a:p>
        </p:txBody>
      </p:sp>
    </p:spTree>
    <p:extLst>
      <p:ext uri="{BB962C8B-B14F-4D97-AF65-F5344CB8AC3E}">
        <p14:creationId xmlns:p14="http://schemas.microsoft.com/office/powerpoint/2010/main" val="2785528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663876" y="433133"/>
            <a:ext cx="10846806" cy="1166218"/>
          </a:xfrm>
        </p:spPr>
        <p:txBody>
          <a:bodyPr>
            <a:normAutofit/>
          </a:bodyPr>
          <a:lstStyle/>
          <a:p>
            <a:r>
              <a:rPr lang="en-CA" b="1" dirty="0" smtClean="0">
                <a:latin typeface="Arial (Headings)"/>
              </a:rPr>
              <a:t>Overview of consultations</a:t>
            </a:r>
            <a:endParaRPr lang="en-CA" b="1" dirty="0">
              <a:latin typeface="Arial (Headings)"/>
            </a:endParaRPr>
          </a:p>
        </p:txBody>
      </p:sp>
      <p:sp>
        <p:nvSpPr>
          <p:cNvPr id="2" name="Content Placeholder 1"/>
          <p:cNvSpPr>
            <a:spLocks noGrp="1"/>
          </p:cNvSpPr>
          <p:nvPr>
            <p:ph idx="1"/>
            <p:custDataLst>
              <p:tags r:id="rId2"/>
            </p:custDataLst>
          </p:nvPr>
        </p:nvSpPr>
        <p:spPr>
          <a:xfrm>
            <a:off x="677323" y="1738058"/>
            <a:ext cx="10833359" cy="3721448"/>
          </a:xfrm>
        </p:spPr>
        <p:txBody>
          <a:bodyPr>
            <a:normAutofit/>
          </a:bodyPr>
          <a:lstStyle/>
          <a:p>
            <a:pPr marL="901700" indent="-538163">
              <a:lnSpc>
                <a:spcPct val="200000"/>
              </a:lnSpc>
              <a:buFont typeface="Wingdings" panose="05000000000000000000" pitchFamily="2" charset="2"/>
              <a:buChar char="§"/>
            </a:pPr>
            <a:r>
              <a:rPr lang="fr-CA" sz="2400" dirty="0"/>
              <a:t>We asked:</a:t>
            </a:r>
          </a:p>
          <a:p>
            <a:pPr marL="1358900" lvl="2" indent="-538163">
              <a:lnSpc>
                <a:spcPct val="200000"/>
              </a:lnSpc>
              <a:buFont typeface="Wingdings" panose="05000000000000000000" pitchFamily="2" charset="2"/>
              <a:buChar char="Ø"/>
            </a:pPr>
            <a:r>
              <a:rPr lang="fr-CA" sz="2400" dirty="0"/>
              <a:t>How we should continue to engage Canadians with </a:t>
            </a:r>
            <a:r>
              <a:rPr lang="fr-CA" sz="2400" dirty="0" smtClean="0"/>
              <a:t>disabilities</a:t>
            </a:r>
          </a:p>
          <a:p>
            <a:pPr marL="1358900" lvl="2" indent="-538163">
              <a:lnSpc>
                <a:spcPct val="200000"/>
              </a:lnSpc>
              <a:buFont typeface="Wingdings" panose="05000000000000000000" pitchFamily="2" charset="2"/>
              <a:buChar char="Ø"/>
            </a:pPr>
            <a:r>
              <a:rPr lang="fr-CA" sz="2400" dirty="0" smtClean="0"/>
              <a:t>Where </a:t>
            </a:r>
            <a:r>
              <a:rPr lang="fr-CA" sz="2400" dirty="0"/>
              <a:t>we should focus our research and standards</a:t>
            </a:r>
          </a:p>
          <a:p>
            <a:pPr marL="901700" indent="-538163">
              <a:lnSpc>
                <a:spcPct val="200000"/>
              </a:lnSpc>
              <a:buFont typeface="Wingdings" panose="05000000000000000000" pitchFamily="2" charset="2"/>
              <a:buChar char="§"/>
            </a:pPr>
            <a:r>
              <a:rPr lang="fr-CA" sz="2400" dirty="0" smtClean="0"/>
              <a:t>65% of participants were persons with disabilities</a:t>
            </a:r>
            <a:endParaRPr lang="fr-CA" sz="2400" dirty="0"/>
          </a:p>
        </p:txBody>
      </p:sp>
    </p:spTree>
    <p:extLst>
      <p:ext uri="{BB962C8B-B14F-4D97-AF65-F5344CB8AC3E}">
        <p14:creationId xmlns:p14="http://schemas.microsoft.com/office/powerpoint/2010/main" val="2114143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713984" y="558393"/>
            <a:ext cx="10783251" cy="1166218"/>
          </a:xfrm>
        </p:spPr>
        <p:txBody>
          <a:bodyPr>
            <a:normAutofit/>
          </a:bodyPr>
          <a:lstStyle/>
          <a:p>
            <a:r>
              <a:rPr lang="en-CA" b="1" dirty="0" smtClean="0">
                <a:latin typeface="Arial (Headings)"/>
              </a:rPr>
              <a:t>Key findings for engagement</a:t>
            </a:r>
            <a:endParaRPr lang="en-CA" b="1" dirty="0">
              <a:latin typeface="Arial (Headings)"/>
            </a:endParaRPr>
          </a:p>
        </p:txBody>
      </p:sp>
      <p:sp>
        <p:nvSpPr>
          <p:cNvPr id="2" name="Content Placeholder 1"/>
          <p:cNvSpPr>
            <a:spLocks noGrp="1"/>
          </p:cNvSpPr>
          <p:nvPr>
            <p:ph idx="1"/>
            <p:custDataLst>
              <p:tags r:id="rId2"/>
            </p:custDataLst>
          </p:nvPr>
        </p:nvSpPr>
        <p:spPr>
          <a:xfrm>
            <a:off x="713984" y="2348640"/>
            <a:ext cx="10783251" cy="2073048"/>
          </a:xfrm>
        </p:spPr>
        <p:txBody>
          <a:bodyPr>
            <a:normAutofit/>
          </a:bodyPr>
          <a:lstStyle/>
          <a:p>
            <a:pPr marL="901700" lvl="1" indent="-538163">
              <a:lnSpc>
                <a:spcPct val="200000"/>
              </a:lnSpc>
              <a:buFont typeface="Wingdings" panose="05000000000000000000" pitchFamily="2" charset="2"/>
              <a:buChar char="§"/>
            </a:pPr>
            <a:r>
              <a:rPr lang="fr-CA" dirty="0" smtClean="0"/>
              <a:t>A flexible and accessible approach is key</a:t>
            </a:r>
          </a:p>
          <a:p>
            <a:pPr marL="901700" lvl="1" indent="-538163">
              <a:lnSpc>
                <a:spcPct val="200000"/>
              </a:lnSpc>
              <a:buFont typeface="Wingdings" panose="05000000000000000000" pitchFamily="2" charset="2"/>
              <a:buChar char="§"/>
            </a:pPr>
            <a:r>
              <a:rPr lang="fr-CA" dirty="0"/>
              <a:t>81% participants preferred group </a:t>
            </a:r>
            <a:r>
              <a:rPr lang="fr-CA" dirty="0" smtClean="0"/>
              <a:t>discussions</a:t>
            </a:r>
            <a:endParaRPr lang="fr-CA" dirty="0"/>
          </a:p>
        </p:txBody>
      </p:sp>
    </p:spTree>
    <p:extLst>
      <p:ext uri="{BB962C8B-B14F-4D97-AF65-F5344CB8AC3E}">
        <p14:creationId xmlns:p14="http://schemas.microsoft.com/office/powerpoint/2010/main" val="1247445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712694" y="165698"/>
            <a:ext cx="10748621" cy="1166218"/>
          </a:xfrm>
        </p:spPr>
        <p:txBody>
          <a:bodyPr>
            <a:normAutofit/>
          </a:bodyPr>
          <a:lstStyle/>
          <a:p>
            <a:r>
              <a:rPr lang="en-CA" b="1" dirty="0" smtClean="0">
                <a:latin typeface="Arial (Headings)"/>
              </a:rPr>
              <a:t>Research priorities </a:t>
            </a:r>
            <a:endParaRPr lang="en-CA" b="1" dirty="0">
              <a:latin typeface="Arial (Headings)"/>
            </a:endParaRPr>
          </a:p>
        </p:txBody>
      </p:sp>
      <p:sp>
        <p:nvSpPr>
          <p:cNvPr id="2" name="Content Placeholder 1"/>
          <p:cNvSpPr>
            <a:spLocks noGrp="1"/>
          </p:cNvSpPr>
          <p:nvPr>
            <p:ph idx="1"/>
            <p:custDataLst>
              <p:tags r:id="rId2"/>
            </p:custDataLst>
          </p:nvPr>
        </p:nvSpPr>
        <p:spPr>
          <a:xfrm>
            <a:off x="712694" y="1331916"/>
            <a:ext cx="10748621" cy="4480162"/>
          </a:xfrm>
        </p:spPr>
        <p:txBody>
          <a:bodyPr>
            <a:normAutofit/>
          </a:bodyPr>
          <a:lstStyle/>
          <a:p>
            <a:pPr marL="901700" indent="-538163">
              <a:lnSpc>
                <a:spcPct val="160000"/>
              </a:lnSpc>
              <a:buFont typeface="Wingdings" panose="05000000000000000000" pitchFamily="2" charset="2"/>
              <a:buChar char="§"/>
            </a:pPr>
            <a:r>
              <a:rPr lang="en-CA" sz="2400" dirty="0" smtClean="0"/>
              <a:t>Top priorities:</a:t>
            </a:r>
          </a:p>
          <a:p>
            <a:pPr marL="1358900" lvl="2" indent="-538163">
              <a:lnSpc>
                <a:spcPct val="160000"/>
              </a:lnSpc>
              <a:buFont typeface="Wingdings" panose="05000000000000000000" pitchFamily="2" charset="2"/>
              <a:buChar char="Ø"/>
            </a:pPr>
            <a:r>
              <a:rPr lang="en-CA" sz="2400" dirty="0" smtClean="0"/>
              <a:t>Employment</a:t>
            </a:r>
          </a:p>
          <a:p>
            <a:pPr marL="1358900" lvl="2" indent="-538163">
              <a:lnSpc>
                <a:spcPct val="160000"/>
              </a:lnSpc>
              <a:buFont typeface="Wingdings" panose="05000000000000000000" pitchFamily="2" charset="2"/>
              <a:buChar char="Ø"/>
            </a:pPr>
            <a:r>
              <a:rPr lang="en-CA" sz="2400" dirty="0" smtClean="0"/>
              <a:t>Built environment</a:t>
            </a:r>
          </a:p>
          <a:p>
            <a:pPr marL="1358900" lvl="2" indent="-538163">
              <a:lnSpc>
                <a:spcPct val="160000"/>
              </a:lnSpc>
              <a:buFont typeface="Wingdings" panose="05000000000000000000" pitchFamily="2" charset="2"/>
              <a:buChar char="Ø"/>
            </a:pPr>
            <a:r>
              <a:rPr lang="en-CA" sz="2400" dirty="0" smtClean="0"/>
              <a:t>Design and delivery of programs and services</a:t>
            </a:r>
          </a:p>
          <a:p>
            <a:pPr marL="901700" indent="-538163">
              <a:lnSpc>
                <a:spcPct val="160000"/>
              </a:lnSpc>
              <a:buFont typeface="Wingdings" panose="05000000000000000000" pitchFamily="2" charset="2"/>
              <a:buChar char="§"/>
            </a:pPr>
            <a:r>
              <a:rPr lang="en-CA" sz="2400" dirty="0" smtClean="0"/>
              <a:t>Participants often raised the importance of intersectionality </a:t>
            </a:r>
          </a:p>
          <a:p>
            <a:pPr marL="901700" indent="-538163">
              <a:lnSpc>
                <a:spcPct val="160000"/>
              </a:lnSpc>
              <a:buFont typeface="Wingdings" panose="05000000000000000000" pitchFamily="2" charset="2"/>
              <a:buChar char="§"/>
            </a:pPr>
            <a:r>
              <a:rPr lang="en-CA" sz="2400" dirty="0" smtClean="0"/>
              <a:t>Involving persons with disabilities is important to research</a:t>
            </a:r>
          </a:p>
        </p:txBody>
      </p:sp>
    </p:spTree>
    <p:extLst>
      <p:ext uri="{BB962C8B-B14F-4D97-AF65-F5344CB8AC3E}">
        <p14:creationId xmlns:p14="http://schemas.microsoft.com/office/powerpoint/2010/main" val="2012756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697617" y="160741"/>
            <a:ext cx="10734807" cy="1166218"/>
          </a:xfrm>
        </p:spPr>
        <p:txBody>
          <a:bodyPr>
            <a:normAutofit/>
          </a:bodyPr>
          <a:lstStyle/>
          <a:p>
            <a:pPr>
              <a:lnSpc>
                <a:spcPct val="100000"/>
              </a:lnSpc>
            </a:pPr>
            <a:r>
              <a:rPr lang="en-CA" b="1" dirty="0" smtClean="0">
                <a:latin typeface="Arial (Headings)"/>
              </a:rPr>
              <a:t>Priorities for standards</a:t>
            </a:r>
            <a:endParaRPr lang="en-CA" b="1" dirty="0">
              <a:latin typeface="Arial (Headings)"/>
            </a:endParaRPr>
          </a:p>
        </p:txBody>
      </p:sp>
      <p:sp>
        <p:nvSpPr>
          <p:cNvPr id="2" name="Content Placeholder 1"/>
          <p:cNvSpPr>
            <a:spLocks noGrp="1"/>
          </p:cNvSpPr>
          <p:nvPr>
            <p:ph idx="1"/>
            <p:custDataLst>
              <p:tags r:id="rId2"/>
            </p:custDataLst>
          </p:nvPr>
        </p:nvSpPr>
        <p:spPr>
          <a:xfrm>
            <a:off x="697617" y="1139067"/>
            <a:ext cx="10734807" cy="4647958"/>
          </a:xfrm>
        </p:spPr>
        <p:txBody>
          <a:bodyPr>
            <a:noAutofit/>
          </a:bodyPr>
          <a:lstStyle/>
          <a:p>
            <a:pPr marL="901700" indent="-538163">
              <a:lnSpc>
                <a:spcPct val="200000"/>
              </a:lnSpc>
              <a:spcBef>
                <a:spcPts val="0"/>
              </a:spcBef>
              <a:buFont typeface="Wingdings" panose="05000000000000000000" pitchFamily="2" charset="2"/>
              <a:buChar char="§"/>
            </a:pPr>
            <a:r>
              <a:rPr lang="en-CA" sz="2400" dirty="0" smtClean="0"/>
              <a:t>Top priorities:</a:t>
            </a:r>
          </a:p>
          <a:p>
            <a:pPr marL="1358900" lvl="2" indent="-538163">
              <a:lnSpc>
                <a:spcPct val="200000"/>
              </a:lnSpc>
              <a:spcBef>
                <a:spcPts val="0"/>
              </a:spcBef>
              <a:buFont typeface="Wingdings" panose="05000000000000000000" pitchFamily="2" charset="2"/>
              <a:buChar char="Ø"/>
            </a:pPr>
            <a:r>
              <a:rPr lang="en-CA" sz="2400" dirty="0" smtClean="0"/>
              <a:t>Employment</a:t>
            </a:r>
          </a:p>
          <a:p>
            <a:pPr marL="1358900" lvl="2" indent="-538163">
              <a:lnSpc>
                <a:spcPct val="200000"/>
              </a:lnSpc>
              <a:spcBef>
                <a:spcPts val="0"/>
              </a:spcBef>
              <a:buFont typeface="Wingdings" panose="05000000000000000000" pitchFamily="2" charset="2"/>
              <a:buChar char="Ø"/>
            </a:pPr>
            <a:r>
              <a:rPr lang="en-CA" sz="2400" dirty="0" smtClean="0"/>
              <a:t>Built environment</a:t>
            </a:r>
          </a:p>
          <a:p>
            <a:pPr marL="901700" indent="-538163">
              <a:lnSpc>
                <a:spcPct val="200000"/>
              </a:lnSpc>
              <a:spcBef>
                <a:spcPts val="0"/>
              </a:spcBef>
              <a:buFont typeface="Wingdings" panose="05000000000000000000" pitchFamily="2" charset="2"/>
              <a:buChar char="§"/>
            </a:pPr>
            <a:r>
              <a:rPr lang="en-CA" sz="2400" dirty="0" smtClean="0"/>
              <a:t>All priority areas are interconnected </a:t>
            </a:r>
          </a:p>
          <a:p>
            <a:pPr marL="901700" indent="-538163">
              <a:lnSpc>
                <a:spcPct val="200000"/>
              </a:lnSpc>
              <a:spcBef>
                <a:spcPts val="0"/>
              </a:spcBef>
              <a:buFont typeface="Wingdings" panose="05000000000000000000" pitchFamily="2" charset="2"/>
              <a:buChar char="§"/>
            </a:pPr>
            <a:r>
              <a:rPr lang="en-CA" sz="2400" dirty="0" smtClean="0"/>
              <a:t>Involving </a:t>
            </a:r>
            <a:r>
              <a:rPr lang="en-CA" sz="2400" dirty="0"/>
              <a:t>persons with disabilities is important </a:t>
            </a:r>
            <a:r>
              <a:rPr lang="en-CA" sz="2400" dirty="0" smtClean="0"/>
              <a:t>for standards development</a:t>
            </a:r>
            <a:endParaRPr lang="en-CA" sz="2400" dirty="0"/>
          </a:p>
        </p:txBody>
      </p:sp>
    </p:spTree>
    <p:extLst>
      <p:ext uri="{BB962C8B-B14F-4D97-AF65-F5344CB8AC3E}">
        <p14:creationId xmlns:p14="http://schemas.microsoft.com/office/powerpoint/2010/main" val="2210121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874058" y="210277"/>
            <a:ext cx="10636624" cy="1166218"/>
          </a:xfrm>
        </p:spPr>
        <p:txBody>
          <a:bodyPr>
            <a:normAutofit/>
          </a:bodyPr>
          <a:lstStyle/>
          <a:p>
            <a:r>
              <a:rPr lang="en-CA" b="1" dirty="0" smtClean="0"/>
              <a:t>“Nothing without us” </a:t>
            </a:r>
            <a:endParaRPr lang="en-CA" b="1" dirty="0"/>
          </a:p>
        </p:txBody>
      </p:sp>
      <p:sp>
        <p:nvSpPr>
          <p:cNvPr id="2" name="Content Placeholder 1"/>
          <p:cNvSpPr>
            <a:spLocks noGrp="1"/>
          </p:cNvSpPr>
          <p:nvPr>
            <p:ph idx="1"/>
            <p:custDataLst>
              <p:tags r:id="rId2"/>
            </p:custDataLst>
          </p:nvPr>
        </p:nvSpPr>
        <p:spPr>
          <a:xfrm>
            <a:off x="874058" y="1669199"/>
            <a:ext cx="10636625" cy="3493125"/>
          </a:xfrm>
        </p:spPr>
        <p:txBody>
          <a:bodyPr>
            <a:normAutofit/>
          </a:bodyPr>
          <a:lstStyle/>
          <a:p>
            <a:pPr marL="901700" lvl="1" indent="-538163">
              <a:lnSpc>
                <a:spcPct val="200000"/>
              </a:lnSpc>
              <a:buFont typeface="Wingdings" panose="05000000000000000000" pitchFamily="2" charset="2"/>
              <a:buChar char="§"/>
            </a:pPr>
            <a:r>
              <a:rPr lang="en-CA" dirty="0" smtClean="0"/>
              <a:t>The results of our consultations inform our standard development and research priorities</a:t>
            </a:r>
          </a:p>
          <a:p>
            <a:pPr marL="901700" lvl="1" indent="-538163">
              <a:lnSpc>
                <a:spcPct val="200000"/>
              </a:lnSpc>
              <a:buFont typeface="Wingdings" panose="05000000000000000000" pitchFamily="2" charset="2"/>
              <a:buChar char="§"/>
            </a:pPr>
            <a:r>
              <a:rPr lang="en-CA" dirty="0" smtClean="0"/>
              <a:t>We always want to hear from Canadians, and we will continue to work with you towards an accessible Canada</a:t>
            </a:r>
          </a:p>
        </p:txBody>
      </p:sp>
    </p:spTree>
    <p:extLst>
      <p:ext uri="{BB962C8B-B14F-4D97-AF65-F5344CB8AC3E}">
        <p14:creationId xmlns:p14="http://schemas.microsoft.com/office/powerpoint/2010/main" val="40790885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701458" y="2322942"/>
            <a:ext cx="10734805" cy="1166218"/>
          </a:xfrm>
        </p:spPr>
        <p:txBody>
          <a:bodyPr/>
          <a:lstStyle/>
          <a:p>
            <a:pPr algn="ctr"/>
            <a:r>
              <a:rPr lang="fr-CA" b="1" dirty="0" smtClean="0">
                <a:latin typeface="Arial (Headings)"/>
              </a:rPr>
              <a:t>Where we are going: 2021-2022</a:t>
            </a:r>
            <a:endParaRPr lang="en-CA" b="1" dirty="0">
              <a:latin typeface="Arial (Headings)"/>
            </a:endParaRPr>
          </a:p>
        </p:txBody>
      </p:sp>
    </p:spTree>
    <p:extLst>
      <p:ext uri="{BB962C8B-B14F-4D97-AF65-F5344CB8AC3E}">
        <p14:creationId xmlns:p14="http://schemas.microsoft.com/office/powerpoint/2010/main" val="756718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701458" y="165698"/>
            <a:ext cx="10777232" cy="1086905"/>
          </a:xfrm>
        </p:spPr>
        <p:txBody>
          <a:bodyPr>
            <a:normAutofit/>
          </a:bodyPr>
          <a:lstStyle/>
          <a:p>
            <a:r>
              <a:rPr lang="en-CA" b="1" dirty="0" smtClean="0">
                <a:latin typeface="Arial (Headings)"/>
              </a:rPr>
              <a:t>Research priorities</a:t>
            </a:r>
            <a:endParaRPr lang="en-CA" b="1" dirty="0">
              <a:latin typeface="Arial (Headings)"/>
            </a:endParaRPr>
          </a:p>
        </p:txBody>
      </p:sp>
      <p:sp>
        <p:nvSpPr>
          <p:cNvPr id="2" name="Content Placeholder 1"/>
          <p:cNvSpPr>
            <a:spLocks noGrp="1"/>
          </p:cNvSpPr>
          <p:nvPr>
            <p:ph idx="1"/>
            <p:custDataLst>
              <p:tags r:id="rId2"/>
            </p:custDataLst>
          </p:nvPr>
        </p:nvSpPr>
        <p:spPr>
          <a:xfrm>
            <a:off x="701458" y="1252602"/>
            <a:ext cx="10777232" cy="4409161"/>
          </a:xfrm>
        </p:spPr>
        <p:txBody>
          <a:bodyPr>
            <a:noAutofit/>
          </a:bodyPr>
          <a:lstStyle/>
          <a:p>
            <a:pPr marL="901700" indent="-538163">
              <a:lnSpc>
                <a:spcPct val="150000"/>
              </a:lnSpc>
              <a:buFont typeface="Wingdings" panose="05000000000000000000" pitchFamily="2" charset="2"/>
              <a:buChar char="§"/>
            </a:pPr>
            <a:r>
              <a:rPr lang="en-CA" sz="2400" dirty="0" smtClean="0"/>
              <a:t>Accessibility in Indigenous communities</a:t>
            </a:r>
          </a:p>
          <a:p>
            <a:pPr marL="901700" indent="-538163">
              <a:lnSpc>
                <a:spcPct val="150000"/>
              </a:lnSpc>
              <a:buFont typeface="Wingdings" panose="05000000000000000000" pitchFamily="2" charset="2"/>
              <a:buChar char="§"/>
            </a:pPr>
            <a:r>
              <a:rPr lang="en-CA" sz="2400" dirty="0" smtClean="0"/>
              <a:t>Built environment, with a focus on heritage buildings</a:t>
            </a:r>
          </a:p>
          <a:p>
            <a:pPr marL="901700" indent="-538163">
              <a:lnSpc>
                <a:spcPct val="150000"/>
              </a:lnSpc>
              <a:buFont typeface="Wingdings" panose="05000000000000000000" pitchFamily="2" charset="2"/>
              <a:buChar char="§"/>
            </a:pPr>
            <a:r>
              <a:rPr lang="en-CA" sz="2400" dirty="0" smtClean="0"/>
              <a:t>Communication, other than plain language</a:t>
            </a:r>
          </a:p>
          <a:p>
            <a:pPr marL="901700" indent="-538163">
              <a:lnSpc>
                <a:spcPct val="150000"/>
              </a:lnSpc>
              <a:buFont typeface="Wingdings" panose="05000000000000000000" pitchFamily="2" charset="2"/>
              <a:buChar char="§"/>
            </a:pPr>
            <a:r>
              <a:rPr lang="en-CA" sz="2400" dirty="0" smtClean="0"/>
              <a:t>Design and delivery of programs and services</a:t>
            </a:r>
          </a:p>
          <a:p>
            <a:pPr marL="901700" indent="-538163">
              <a:lnSpc>
                <a:spcPct val="150000"/>
              </a:lnSpc>
              <a:buFont typeface="Wingdings" panose="05000000000000000000" pitchFamily="2" charset="2"/>
              <a:buChar char="§"/>
            </a:pPr>
            <a:r>
              <a:rPr lang="en-CA" sz="2400" dirty="0" smtClean="0"/>
              <a:t>Information and communication technology</a:t>
            </a:r>
          </a:p>
          <a:p>
            <a:pPr marL="901700" indent="-538163">
              <a:lnSpc>
                <a:spcPct val="150000"/>
              </a:lnSpc>
              <a:buFont typeface="Wingdings" panose="05000000000000000000" pitchFamily="2" charset="2"/>
              <a:buChar char="§"/>
            </a:pPr>
            <a:r>
              <a:rPr lang="en-CA" sz="2400" dirty="0" smtClean="0"/>
              <a:t>Procurement (buying) of goods, services and facilities</a:t>
            </a:r>
          </a:p>
        </p:txBody>
      </p:sp>
    </p:spTree>
    <p:extLst>
      <p:ext uri="{BB962C8B-B14F-4D97-AF65-F5344CB8AC3E}">
        <p14:creationId xmlns:p14="http://schemas.microsoft.com/office/powerpoint/2010/main" val="11289907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651353" y="265907"/>
            <a:ext cx="10872592" cy="1166218"/>
          </a:xfrm>
        </p:spPr>
        <p:txBody>
          <a:bodyPr>
            <a:normAutofit/>
          </a:bodyPr>
          <a:lstStyle/>
          <a:p>
            <a:r>
              <a:rPr lang="en-CA" b="1" dirty="0" smtClean="0">
                <a:latin typeface="Arial (Headings)"/>
              </a:rPr>
              <a:t>Priorities for standards [1 of 2]</a:t>
            </a:r>
            <a:endParaRPr lang="en-CA" b="1" dirty="0">
              <a:latin typeface="Arial (Headings)"/>
            </a:endParaRPr>
          </a:p>
        </p:txBody>
      </p:sp>
      <p:sp>
        <p:nvSpPr>
          <p:cNvPr id="7" name="Content Placeholder 1"/>
          <p:cNvSpPr txBox="1">
            <a:spLocks/>
          </p:cNvSpPr>
          <p:nvPr>
            <p:custDataLst>
              <p:tags r:id="rId2"/>
            </p:custDataLst>
          </p:nvPr>
        </p:nvSpPr>
        <p:spPr>
          <a:xfrm>
            <a:off x="651353" y="1432125"/>
            <a:ext cx="10872592" cy="42406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1700" indent="-538163">
              <a:lnSpc>
                <a:spcPct val="200000"/>
              </a:lnSpc>
              <a:buFont typeface="Wingdings" panose="05000000000000000000" pitchFamily="2" charset="2"/>
              <a:buChar char="§"/>
            </a:pPr>
            <a:r>
              <a:rPr lang="en-CA" sz="2400" dirty="0" smtClean="0"/>
              <a:t>We will set up technical committees to develop standards on:</a:t>
            </a:r>
          </a:p>
          <a:p>
            <a:pPr marL="1439863" lvl="1" indent="-538163">
              <a:lnSpc>
                <a:spcPct val="200000"/>
              </a:lnSpc>
              <a:buFont typeface="Wingdings" panose="05000000000000000000" pitchFamily="2" charset="2"/>
              <a:buChar char="Ø"/>
            </a:pPr>
            <a:r>
              <a:rPr lang="en-CA" dirty="0" smtClean="0"/>
              <a:t>Acoustics</a:t>
            </a:r>
          </a:p>
          <a:p>
            <a:pPr marL="1439863" lvl="1" indent="-538163">
              <a:lnSpc>
                <a:spcPct val="200000"/>
              </a:lnSpc>
              <a:buFont typeface="Wingdings" panose="05000000000000000000" pitchFamily="2" charset="2"/>
              <a:buChar char="Ø"/>
            </a:pPr>
            <a:r>
              <a:rPr lang="en-CA" dirty="0" smtClean="0"/>
              <a:t>Wayfinding (including signage)</a:t>
            </a:r>
          </a:p>
          <a:p>
            <a:pPr marL="1439863" lvl="1" indent="-538163">
              <a:lnSpc>
                <a:spcPct val="200000"/>
              </a:lnSpc>
              <a:buFont typeface="Wingdings" panose="05000000000000000000" pitchFamily="2" charset="2"/>
              <a:buChar char="Ø"/>
            </a:pPr>
            <a:r>
              <a:rPr lang="en-CA" dirty="0" smtClean="0"/>
              <a:t>Emergency measures (particularly during a pandemic)</a:t>
            </a:r>
          </a:p>
          <a:p>
            <a:pPr marL="1439863" lvl="1" indent="-538163">
              <a:lnSpc>
                <a:spcPct val="200000"/>
              </a:lnSpc>
              <a:buFont typeface="Wingdings" panose="05000000000000000000" pitchFamily="2" charset="2"/>
              <a:buChar char="Ø"/>
            </a:pPr>
            <a:r>
              <a:rPr lang="en-CA" dirty="0" smtClean="0"/>
              <a:t>Procurement (the buying of goods, services and facilities)</a:t>
            </a:r>
            <a:endParaRPr lang="fr-CA" dirty="0" smtClean="0"/>
          </a:p>
        </p:txBody>
      </p:sp>
    </p:spTree>
    <p:extLst>
      <p:ext uri="{BB962C8B-B14F-4D97-AF65-F5344CB8AC3E}">
        <p14:creationId xmlns:p14="http://schemas.microsoft.com/office/powerpoint/2010/main" val="709834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712694" y="387536"/>
            <a:ext cx="10784541" cy="1166218"/>
          </a:xfrm>
        </p:spPr>
        <p:txBody>
          <a:bodyPr>
            <a:normAutofit/>
          </a:bodyPr>
          <a:lstStyle/>
          <a:p>
            <a:r>
              <a:rPr lang="en-US" b="1" dirty="0" smtClean="0">
                <a:latin typeface="Arial (Headings)"/>
              </a:rPr>
              <a:t>Governance</a:t>
            </a:r>
            <a:endParaRPr lang="en-CA" dirty="0">
              <a:latin typeface="Arial (Headings)"/>
            </a:endParaRPr>
          </a:p>
        </p:txBody>
      </p:sp>
      <p:sp>
        <p:nvSpPr>
          <p:cNvPr id="2" name="Content Placeholder 1"/>
          <p:cNvSpPr>
            <a:spLocks noGrp="1"/>
          </p:cNvSpPr>
          <p:nvPr>
            <p:ph idx="1"/>
            <p:custDataLst>
              <p:tags r:id="rId2"/>
            </p:custDataLst>
          </p:nvPr>
        </p:nvSpPr>
        <p:spPr>
          <a:xfrm>
            <a:off x="712694" y="1906307"/>
            <a:ext cx="10784541" cy="3722893"/>
          </a:xfrm>
        </p:spPr>
        <p:txBody>
          <a:bodyPr>
            <a:normAutofit/>
          </a:bodyPr>
          <a:lstStyle/>
          <a:p>
            <a:pPr marL="901700" lvl="1" indent="-444500">
              <a:lnSpc>
                <a:spcPct val="250000"/>
              </a:lnSpc>
              <a:spcBef>
                <a:spcPts val="2400"/>
              </a:spcBef>
              <a:buFont typeface="Wingdings" panose="05000000000000000000" pitchFamily="2" charset="2"/>
              <a:buChar char="§"/>
            </a:pPr>
            <a:r>
              <a:rPr lang="en-US" dirty="0"/>
              <a:t>Philip Rizcallah, CEO, is in charge to oversee day-to-day </a:t>
            </a:r>
            <a:r>
              <a:rPr lang="en-US" dirty="0" smtClean="0"/>
              <a:t>operations</a:t>
            </a:r>
          </a:p>
          <a:p>
            <a:pPr marL="901700" lvl="1" indent="-444500">
              <a:lnSpc>
                <a:spcPct val="250000"/>
              </a:lnSpc>
              <a:buFont typeface="Wingdings" panose="05000000000000000000" pitchFamily="2" charset="2"/>
              <a:buChar char="§"/>
            </a:pPr>
            <a:r>
              <a:rPr lang="en-US" dirty="0" smtClean="0"/>
              <a:t>Managed </a:t>
            </a:r>
            <a:r>
              <a:rPr lang="en-US" dirty="0"/>
              <a:t>by a Board of </a:t>
            </a:r>
            <a:r>
              <a:rPr lang="en-US" dirty="0" smtClean="0"/>
              <a:t>Directors</a:t>
            </a:r>
          </a:p>
          <a:p>
            <a:pPr marL="1438275" lvl="2" indent="-523875">
              <a:lnSpc>
                <a:spcPct val="250000"/>
              </a:lnSpc>
              <a:buFont typeface="Wingdings" panose="05000000000000000000" pitchFamily="2" charset="2"/>
              <a:buChar char="Ø"/>
            </a:pPr>
            <a:r>
              <a:rPr lang="en-US" sz="2400" dirty="0" smtClean="0"/>
              <a:t>Majority-led </a:t>
            </a:r>
            <a:r>
              <a:rPr lang="en-US" sz="2400" dirty="0"/>
              <a:t>by people with </a:t>
            </a:r>
            <a:r>
              <a:rPr lang="en-US" sz="2400" dirty="0" smtClean="0"/>
              <a:t>disabilities</a:t>
            </a:r>
            <a:endParaRPr lang="en-US" sz="2400" dirty="0"/>
          </a:p>
        </p:txBody>
      </p:sp>
    </p:spTree>
    <p:extLst>
      <p:ext uri="{BB962C8B-B14F-4D97-AF65-F5344CB8AC3E}">
        <p14:creationId xmlns:p14="http://schemas.microsoft.com/office/powerpoint/2010/main" val="703338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custDataLst>
              <p:tags r:id="rId1"/>
            </p:custDataLst>
          </p:nvPr>
        </p:nvSpPr>
        <p:spPr>
          <a:xfrm>
            <a:off x="676405" y="357434"/>
            <a:ext cx="10759858" cy="1166218"/>
          </a:xfrm>
        </p:spPr>
        <p:txBody>
          <a:bodyPr>
            <a:normAutofit/>
          </a:bodyPr>
          <a:lstStyle/>
          <a:p>
            <a:r>
              <a:rPr lang="en-CA" b="1" dirty="0" smtClean="0">
                <a:latin typeface="Arial (Headings)"/>
              </a:rPr>
              <a:t>Priorities for standards [2 of 2]</a:t>
            </a:r>
            <a:endParaRPr lang="en-CA" b="1" dirty="0">
              <a:latin typeface="Arial (Headings)"/>
            </a:endParaRPr>
          </a:p>
        </p:txBody>
      </p:sp>
      <p:sp>
        <p:nvSpPr>
          <p:cNvPr id="2" name="Content Placeholder 1"/>
          <p:cNvSpPr>
            <a:spLocks noGrp="1"/>
          </p:cNvSpPr>
          <p:nvPr>
            <p:ph idx="1"/>
            <p:custDataLst>
              <p:tags r:id="rId2"/>
            </p:custDataLst>
          </p:nvPr>
        </p:nvSpPr>
        <p:spPr>
          <a:xfrm>
            <a:off x="676405" y="1827878"/>
            <a:ext cx="10759858" cy="3410451"/>
          </a:xfrm>
        </p:spPr>
        <p:txBody>
          <a:bodyPr>
            <a:normAutofit/>
          </a:bodyPr>
          <a:lstStyle/>
          <a:p>
            <a:pPr marL="901700" lvl="1" indent="-538163">
              <a:lnSpc>
                <a:spcPct val="200000"/>
              </a:lnSpc>
              <a:buFont typeface="Wingdings" panose="05000000000000000000" pitchFamily="2" charset="2"/>
              <a:buChar char="§"/>
            </a:pPr>
            <a:r>
              <a:rPr lang="fr-CA" dirty="0"/>
              <a:t>We will seek accreditation as a standards development </a:t>
            </a:r>
            <a:r>
              <a:rPr lang="fr-CA" dirty="0" smtClean="0"/>
              <a:t>organization.</a:t>
            </a:r>
          </a:p>
          <a:p>
            <a:pPr marL="901700" lvl="1" indent="-538163">
              <a:lnSpc>
                <a:spcPct val="200000"/>
              </a:lnSpc>
              <a:buFont typeface="Wingdings" panose="05000000000000000000" pitchFamily="2" charset="2"/>
              <a:buChar char="§"/>
            </a:pPr>
            <a:r>
              <a:rPr lang="fr-CA" dirty="0" smtClean="0"/>
              <a:t>We will work with provinces and territories.</a:t>
            </a:r>
            <a:endParaRPr lang="fr-CA" dirty="0"/>
          </a:p>
          <a:p>
            <a:pPr marL="901700" lvl="1" indent="-538163">
              <a:lnSpc>
                <a:spcPct val="200000"/>
              </a:lnSpc>
              <a:buFont typeface="Wingdings" panose="05000000000000000000" pitchFamily="2" charset="2"/>
              <a:buChar char="§"/>
            </a:pPr>
            <a:r>
              <a:rPr lang="en-CA" dirty="0" smtClean="0"/>
              <a:t>We will continue working with other organizations to develop standards.</a:t>
            </a:r>
          </a:p>
        </p:txBody>
      </p:sp>
    </p:spTree>
    <p:extLst>
      <p:ext uri="{BB962C8B-B14F-4D97-AF65-F5344CB8AC3E}">
        <p14:creationId xmlns:p14="http://schemas.microsoft.com/office/powerpoint/2010/main" val="1353478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noGrp="1"/>
          </p:cNvSpPr>
          <p:nvPr>
            <p:ph type="title"/>
            <p:custDataLst>
              <p:tags r:id="rId1"/>
            </p:custDataLst>
          </p:nvPr>
        </p:nvSpPr>
        <p:spPr>
          <a:xfrm>
            <a:off x="712694" y="387536"/>
            <a:ext cx="10836304" cy="1166218"/>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CA" b="1" dirty="0" smtClean="0">
                <a:latin typeface="Arial (Headings)"/>
              </a:rPr>
              <a:t>Conclusion</a:t>
            </a:r>
            <a:endParaRPr lang="en-CA" b="1" dirty="0">
              <a:latin typeface="Arial (Headings)"/>
            </a:endParaRPr>
          </a:p>
        </p:txBody>
      </p:sp>
      <p:sp>
        <p:nvSpPr>
          <p:cNvPr id="2" name="Content Placeholder 1"/>
          <p:cNvSpPr>
            <a:spLocks noGrp="1"/>
          </p:cNvSpPr>
          <p:nvPr>
            <p:ph idx="1"/>
            <p:custDataLst>
              <p:tags r:id="rId2"/>
            </p:custDataLst>
          </p:nvPr>
        </p:nvSpPr>
        <p:spPr>
          <a:xfrm>
            <a:off x="712694" y="1863036"/>
            <a:ext cx="10836304" cy="3722893"/>
          </a:xfrm>
        </p:spPr>
        <p:txBody>
          <a:bodyPr>
            <a:normAutofit/>
          </a:bodyPr>
          <a:lstStyle/>
          <a:p>
            <a:pPr marL="901700" lvl="1" indent="-538163">
              <a:lnSpc>
                <a:spcPct val="200000"/>
              </a:lnSpc>
              <a:buFont typeface="Wingdings" panose="05000000000000000000" pitchFamily="2" charset="2"/>
              <a:buChar char="§"/>
            </a:pPr>
            <a:r>
              <a:rPr lang="fr-CA" sz="2800" dirty="0" smtClean="0"/>
              <a:t>We have a lot of work ahead of us.</a:t>
            </a:r>
          </a:p>
          <a:p>
            <a:pPr marL="901700" lvl="1" indent="-538163">
              <a:lnSpc>
                <a:spcPct val="200000"/>
              </a:lnSpc>
              <a:buFont typeface="Wingdings" panose="05000000000000000000" pitchFamily="2" charset="2"/>
              <a:buChar char="§"/>
            </a:pPr>
            <a:r>
              <a:rPr lang="fr-CA" sz="2800" dirty="0" smtClean="0"/>
              <a:t>We are excited to keep moving forward with you towards an accessible Canada!</a:t>
            </a:r>
            <a:endParaRPr lang="en-CA" sz="2800" dirty="0"/>
          </a:p>
        </p:txBody>
      </p:sp>
    </p:spTree>
    <p:extLst>
      <p:ext uri="{BB962C8B-B14F-4D97-AF65-F5344CB8AC3E}">
        <p14:creationId xmlns:p14="http://schemas.microsoft.com/office/powerpoint/2010/main" val="3255465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ank you!">
            <a:extLst>
              <a:ext uri="{FF2B5EF4-FFF2-40B4-BE49-F238E27FC236}">
                <a16:creationId xmlns:a16="http://schemas.microsoft.com/office/drawing/2014/main" id="{2EAC0FF1-E8D4-934F-B180-7479931DF57C}"/>
              </a:ext>
            </a:extLst>
          </p:cNvPr>
          <p:cNvSpPr>
            <a:spLocks noGrp="1"/>
          </p:cNvSpPr>
          <p:nvPr>
            <p:ph type="title"/>
            <p:custDataLst>
              <p:tags r:id="rId1"/>
            </p:custDataLst>
          </p:nvPr>
        </p:nvSpPr>
        <p:spPr>
          <a:xfrm>
            <a:off x="8775327" y="2771914"/>
            <a:ext cx="3191712" cy="729722"/>
          </a:xfrm>
        </p:spPr>
        <p:txBody>
          <a:bodyPr vert="horz" lIns="91440" tIns="45720" rIns="91440" bIns="45720" rtlCol="0" anchor="ctr">
            <a:noAutofit/>
          </a:bodyPr>
          <a:lstStyle/>
          <a:p>
            <a:r>
              <a:rPr lang="en-US" dirty="0" smtClean="0">
                <a:solidFill>
                  <a:schemeClr val="tx1"/>
                </a:solidFill>
              </a:rPr>
              <a:t>Thank you!</a:t>
            </a:r>
            <a:endParaRPr lang="en-US" dirty="0">
              <a:solidFill>
                <a:schemeClr val="tx1"/>
              </a:solidFill>
            </a:endParaRPr>
          </a:p>
        </p:txBody>
      </p:sp>
      <p:pic>
        <p:nvPicPr>
          <p:cNvPr id="4" name="Content Placeholder 3" descr="Showing steps on how to say thank you in American Sign Language. Image is a clipart women brown hair green shirt smiling wih her four fingers of her hand on her chin with a arrow directing to move hand outwards. Second image of her shows how far your hand moves out.">
            <a:extLst>
              <a:ext uri="{FF2B5EF4-FFF2-40B4-BE49-F238E27FC236}">
                <a16:creationId xmlns:a16="http://schemas.microsoft.com/office/drawing/2014/main" id="{C925191A-0521-5842-9942-383198F8C8BA}"/>
              </a:ext>
            </a:extLst>
          </p:cNvPr>
          <p:cNvPicPr>
            <a:picLocks noGrp="1" noChangeAspect="1" noChangeArrowheads="1"/>
          </p:cNvPicPr>
          <p:nvPr>
            <p:ph idx="4294967295"/>
            <p:custDataLst>
              <p:tags r:id="rId2"/>
            </p:custDataLst>
          </p:nvPr>
        </p:nvPicPr>
        <p:blipFill rotWithShape="1">
          <a:blip r:embed="rId5">
            <a:extLst>
              <a:ext uri="{28A0092B-C50C-407E-A947-70E740481C1C}">
                <a14:useLocalDpi xmlns:a14="http://schemas.microsoft.com/office/drawing/2010/main" val="0"/>
              </a:ext>
            </a:extLst>
          </a:blip>
          <a:srcRect l="2446" r="-1" b="-1"/>
          <a:stretch/>
        </p:blipFill>
        <p:spPr bwMode="auto">
          <a:xfrm>
            <a:off x="762883"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8080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520862" y="744779"/>
            <a:ext cx="7503090" cy="701457"/>
          </a:xfrm>
        </p:spPr>
        <p:txBody>
          <a:bodyPr anchor="t">
            <a:noAutofit/>
          </a:bodyPr>
          <a:lstStyle/>
          <a:p>
            <a:r>
              <a:rPr lang="en-CA" dirty="0" smtClean="0">
                <a:latin typeface="Arial (Headings)"/>
              </a:rPr>
              <a:t>Questions?</a:t>
            </a:r>
            <a:br>
              <a:rPr lang="en-CA" dirty="0" smtClean="0">
                <a:latin typeface="Arial (Headings)"/>
              </a:rPr>
            </a:br>
            <a:r>
              <a:rPr lang="en-CA" dirty="0" smtClean="0">
                <a:latin typeface="Arial (Headings)"/>
              </a:rPr>
              <a:t/>
            </a:r>
            <a:br>
              <a:rPr lang="en-CA" dirty="0" smtClean="0">
                <a:latin typeface="Arial (Headings)"/>
              </a:rPr>
            </a:br>
            <a:endParaRPr lang="en-CA" dirty="0">
              <a:latin typeface="Arial (Headings)"/>
            </a:endParaRPr>
          </a:p>
        </p:txBody>
      </p:sp>
      <p:sp>
        <p:nvSpPr>
          <p:cNvPr id="8" name="Content Placeholder 1"/>
          <p:cNvSpPr txBox="1">
            <a:spLocks/>
          </p:cNvSpPr>
          <p:nvPr>
            <p:custDataLst>
              <p:tags r:id="rId2"/>
            </p:custDataLst>
          </p:nvPr>
        </p:nvSpPr>
        <p:spPr>
          <a:xfrm>
            <a:off x="2361155" y="1834542"/>
            <a:ext cx="7822505" cy="2574619"/>
          </a:xfrm>
          <a:prstGeom prst="rect">
            <a:avLst/>
          </a:prstGeom>
          <a:solidFill>
            <a:srgbClr val="E7E600"/>
          </a:solidFill>
          <a:ln>
            <a:noFill/>
          </a:ln>
        </p:spPr>
        <p:txBody>
          <a:bodyPr vert="horz" lIns="91440" tIns="45720" rIns="91440" bIns="45720" rtlCol="0" anchor="t">
            <a:noAutofit/>
          </a:bodyPr>
          <a:lstStyle>
            <a:lvl1pPr algn="ctr" defTabSz="914400" rtl="0" eaLnBrk="1" latinLnBrk="0" hangingPunct="1">
              <a:lnSpc>
                <a:spcPct val="90000"/>
              </a:lnSpc>
              <a:spcBef>
                <a:spcPct val="0"/>
              </a:spcBef>
              <a:buNone/>
              <a:defRPr sz="4400" b="1" i="0" kern="1200">
                <a:solidFill>
                  <a:srgbClr val="253D98"/>
                </a:solidFill>
                <a:latin typeface="Arial" panose="020B0604020202020204" pitchFamily="34" charset="0"/>
                <a:ea typeface="+mj-ea"/>
                <a:cs typeface="Arial" panose="020B0604020202020204" pitchFamily="34" charset="0"/>
              </a:defRPr>
            </a:lvl1pPr>
          </a:lstStyle>
          <a:p>
            <a:pPr algn="l">
              <a:lnSpc>
                <a:spcPct val="200000"/>
              </a:lnSpc>
            </a:pPr>
            <a:r>
              <a:rPr lang="fr-CA" sz="2400" dirty="0" smtClean="0">
                <a:latin typeface="Arial (Body)"/>
              </a:rPr>
              <a:t>		Click on </a:t>
            </a:r>
            <a:r>
              <a:rPr lang="en-CA" sz="2400" dirty="0" smtClean="0">
                <a:latin typeface="Arial (Body)"/>
              </a:rPr>
              <a:t>“</a:t>
            </a:r>
            <a:r>
              <a:rPr lang="fr-CA" sz="2400" dirty="0" smtClean="0">
                <a:latin typeface="Arial (Body)"/>
              </a:rPr>
              <a:t>Participate</a:t>
            </a:r>
            <a:r>
              <a:rPr lang="en-CA" sz="2400" dirty="0" smtClean="0">
                <a:latin typeface="Arial (Body)"/>
              </a:rPr>
              <a:t>”</a:t>
            </a:r>
            <a:endParaRPr lang="fr-CA" sz="2400" dirty="0" smtClean="0">
              <a:latin typeface="Arial (Body)"/>
            </a:endParaRPr>
          </a:p>
          <a:p>
            <a:pPr algn="l">
              <a:lnSpc>
                <a:spcPct val="200000"/>
              </a:lnSpc>
            </a:pPr>
            <a:r>
              <a:rPr lang="fr-CA" sz="2400" dirty="0" smtClean="0">
                <a:latin typeface="Arial (Body)"/>
              </a:rPr>
              <a:t>		Or send us an </a:t>
            </a:r>
            <a:r>
              <a:rPr lang="fr-CA" sz="2400" dirty="0">
                <a:latin typeface="Arial (Body)"/>
              </a:rPr>
              <a:t>email</a:t>
            </a:r>
            <a:r>
              <a:rPr lang="fr-CA" sz="2400" dirty="0" smtClean="0">
                <a:latin typeface="Arial (Body)"/>
              </a:rPr>
              <a:t>:</a:t>
            </a:r>
          </a:p>
          <a:p>
            <a:pPr>
              <a:lnSpc>
                <a:spcPct val="200000"/>
              </a:lnSpc>
            </a:pPr>
            <a:r>
              <a:rPr lang="fr-CA" sz="2400" dirty="0" smtClean="0">
                <a:latin typeface="Arial (Body)"/>
                <a:hlinkClick r:id="rId6"/>
              </a:rPr>
              <a:t>ASC-NAC@canada.gc.ca</a:t>
            </a:r>
            <a:r>
              <a:rPr lang="fr-CA" sz="2400" dirty="0" smtClean="0">
                <a:latin typeface="Arial (Body)"/>
              </a:rPr>
              <a:t> </a:t>
            </a:r>
            <a:endParaRPr lang="en-CA" sz="2400" dirty="0">
              <a:latin typeface="Arial (Body)"/>
            </a:endParaRPr>
          </a:p>
        </p:txBody>
      </p:sp>
      <p:pic>
        <p:nvPicPr>
          <p:cNvPr id="6" name="Picture 5" descr="Person raising their hand. &#10;Personne levant la main. "/>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9491074" y="2009907"/>
            <a:ext cx="532878" cy="532878"/>
          </a:xfrm>
          <a:prstGeom prst="rect">
            <a:avLst/>
          </a:prstGeom>
          <a:solidFill>
            <a:schemeClr val="tx1"/>
          </a:solidFill>
          <a:ln>
            <a:solidFill>
              <a:schemeClr val="accent1"/>
            </a:solidFill>
          </a:ln>
        </p:spPr>
      </p:pic>
    </p:spTree>
    <p:extLst>
      <p:ext uri="{BB962C8B-B14F-4D97-AF65-F5344CB8AC3E}">
        <p14:creationId xmlns:p14="http://schemas.microsoft.com/office/powerpoint/2010/main" val="1985750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685800" y="279151"/>
            <a:ext cx="10892429" cy="1166218"/>
          </a:xfrm>
        </p:spPr>
        <p:txBody>
          <a:bodyPr/>
          <a:lstStyle/>
          <a:p>
            <a:r>
              <a:rPr lang="fr-CA" b="1" dirty="0">
                <a:latin typeface="Arial (Headings)"/>
              </a:rPr>
              <a:t>Board of Directors</a:t>
            </a:r>
            <a:endParaRPr lang="en-CA" dirty="0">
              <a:latin typeface="Arial (Headings)"/>
            </a:endParaRPr>
          </a:p>
        </p:txBody>
      </p:sp>
      <p:sp>
        <p:nvSpPr>
          <p:cNvPr id="2" name="Content Placeholder 1"/>
          <p:cNvSpPr>
            <a:spLocks noGrp="1"/>
          </p:cNvSpPr>
          <p:nvPr>
            <p:ph idx="1"/>
            <p:custDataLst>
              <p:tags r:id="rId2"/>
            </p:custDataLst>
          </p:nvPr>
        </p:nvSpPr>
        <p:spPr>
          <a:xfrm>
            <a:off x="685800" y="1445368"/>
            <a:ext cx="5790156" cy="4304079"/>
          </a:xfrm>
        </p:spPr>
        <p:txBody>
          <a:bodyPr>
            <a:noAutofit/>
          </a:bodyPr>
          <a:lstStyle/>
          <a:p>
            <a:pPr marL="800100" lvl="3" indent="-342900">
              <a:lnSpc>
                <a:spcPct val="100000"/>
              </a:lnSpc>
              <a:buFont typeface="Wingdings" panose="05000000000000000000" pitchFamily="2" charset="2"/>
              <a:buChar char="§"/>
            </a:pPr>
            <a:r>
              <a:rPr lang="en-US" sz="2400" dirty="0" smtClean="0"/>
              <a:t>Paul-Claude Bérubé, Chairperson</a:t>
            </a:r>
            <a:endParaRPr lang="en-US" sz="2400" dirty="0"/>
          </a:p>
          <a:p>
            <a:pPr marL="800100" lvl="3" indent="-342900">
              <a:lnSpc>
                <a:spcPct val="100000"/>
              </a:lnSpc>
              <a:buFont typeface="Wingdings" panose="05000000000000000000" pitchFamily="2" charset="2"/>
              <a:buChar char="§"/>
            </a:pPr>
            <a:r>
              <a:rPr lang="en-US" sz="2400" dirty="0" smtClean="0"/>
              <a:t>Mary Reid, Vice-Chairperson</a:t>
            </a:r>
            <a:endParaRPr lang="en-US" sz="2400" dirty="0"/>
          </a:p>
          <a:p>
            <a:pPr marL="800100" lvl="3" indent="-342900">
              <a:lnSpc>
                <a:spcPct val="100000"/>
              </a:lnSpc>
              <a:buFont typeface="Wingdings" panose="05000000000000000000" pitchFamily="2" charset="2"/>
              <a:buChar char="§"/>
            </a:pPr>
            <a:r>
              <a:rPr lang="en-US" sz="2400" dirty="0" smtClean="0"/>
              <a:t>William </a:t>
            </a:r>
            <a:r>
              <a:rPr lang="en-US" sz="2400" dirty="0"/>
              <a:t>Adair</a:t>
            </a:r>
          </a:p>
          <a:p>
            <a:pPr marL="800100" lvl="3" indent="-342900">
              <a:lnSpc>
                <a:spcPct val="100000"/>
              </a:lnSpc>
              <a:buFont typeface="Wingdings" panose="05000000000000000000" pitchFamily="2" charset="2"/>
              <a:buChar char="§"/>
            </a:pPr>
            <a:r>
              <a:rPr lang="en-US" sz="2400" dirty="0" smtClean="0"/>
              <a:t>Kory </a:t>
            </a:r>
            <a:r>
              <a:rPr lang="en-US" sz="2400" dirty="0"/>
              <a:t>L. Earle</a:t>
            </a:r>
          </a:p>
          <a:p>
            <a:pPr marL="800100" lvl="3" indent="-342900">
              <a:lnSpc>
                <a:spcPct val="100000"/>
              </a:lnSpc>
              <a:buFont typeface="Wingdings" panose="05000000000000000000" pitchFamily="2" charset="2"/>
              <a:buChar char="§"/>
            </a:pPr>
            <a:r>
              <a:rPr lang="en-US" sz="2400" dirty="0" smtClean="0"/>
              <a:t>Maureen </a:t>
            </a:r>
            <a:r>
              <a:rPr lang="en-US" sz="2400" dirty="0"/>
              <a:t>Haan</a:t>
            </a:r>
          </a:p>
          <a:p>
            <a:pPr marL="800100" lvl="3" indent="-342900">
              <a:lnSpc>
                <a:spcPct val="100000"/>
              </a:lnSpc>
              <a:buFont typeface="Wingdings" panose="05000000000000000000" pitchFamily="2" charset="2"/>
              <a:buChar char="§"/>
            </a:pPr>
            <a:r>
              <a:rPr lang="en-US" sz="2400" dirty="0" smtClean="0"/>
              <a:t>Penny </a:t>
            </a:r>
            <a:r>
              <a:rPr lang="en-US" sz="2400" dirty="0"/>
              <a:t>Hartin</a:t>
            </a:r>
          </a:p>
          <a:p>
            <a:pPr marL="800100" lvl="3" indent="-342900">
              <a:lnSpc>
                <a:spcPct val="100000"/>
              </a:lnSpc>
              <a:buFont typeface="Wingdings" panose="05000000000000000000" pitchFamily="2" charset="2"/>
              <a:buChar char="§"/>
            </a:pPr>
            <a:r>
              <a:rPr lang="en-US" sz="2400" dirty="0" smtClean="0"/>
              <a:t>Rabia </a:t>
            </a:r>
            <a:r>
              <a:rPr lang="en-US" sz="2400" dirty="0"/>
              <a:t>S. Khedr</a:t>
            </a:r>
          </a:p>
          <a:p>
            <a:pPr marL="800100" lvl="3" indent="-342900">
              <a:lnSpc>
                <a:spcPct val="100000"/>
              </a:lnSpc>
              <a:buFont typeface="Wingdings" panose="05000000000000000000" pitchFamily="2" charset="2"/>
              <a:buChar char="§"/>
            </a:pPr>
            <a:r>
              <a:rPr lang="en-US" sz="2400" dirty="0" smtClean="0"/>
              <a:t>Brad </a:t>
            </a:r>
            <a:r>
              <a:rPr lang="en-US" sz="2400" dirty="0"/>
              <a:t>McCannell</a:t>
            </a:r>
          </a:p>
          <a:p>
            <a:pPr marL="800100" lvl="3" indent="-342900">
              <a:lnSpc>
                <a:spcPct val="100000"/>
              </a:lnSpc>
              <a:buFont typeface="Wingdings" panose="05000000000000000000" pitchFamily="2" charset="2"/>
              <a:buChar char="§"/>
            </a:pPr>
            <a:r>
              <a:rPr lang="en-US" sz="2400" dirty="0"/>
              <a:t>Dr. Joe McLaughlin</a:t>
            </a:r>
          </a:p>
          <a:p>
            <a:pPr marL="800100" lvl="3" indent="-342900">
              <a:lnSpc>
                <a:spcPct val="100000"/>
              </a:lnSpc>
              <a:buFont typeface="Wingdings" panose="05000000000000000000" pitchFamily="2" charset="2"/>
              <a:buChar char="§"/>
            </a:pPr>
            <a:r>
              <a:rPr lang="en-US" sz="2400" dirty="0" smtClean="0"/>
              <a:t>Laurie Ringaert</a:t>
            </a:r>
            <a:endParaRPr lang="en-CA" sz="2400" dirty="0"/>
          </a:p>
        </p:txBody>
      </p:sp>
      <p:pic>
        <p:nvPicPr>
          <p:cNvPr id="7" name="Picture 6" descr="Accessibility Standards Canada’s CEO and Board members with the Minister of Disability Inclusion. &#10;Front row, from left to right: Philip Rizcallah (CEO), Mary Reid (Vice-Chair), Paul-Claude Bérubé (Chair), Minister Carla Qualtrough, Brad McCannell (Director), and Laurie Ringaert (Director). Second row, from left to right: Bill Adair (Director), Maureen Haan (Director), Kory Earle (Director), Rabia S. Khedr (Director), Dr. Joe McLaughlin (Director), and Penny Hartin (Directo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6584510" y="1932835"/>
            <a:ext cx="4993719" cy="3329146"/>
          </a:xfrm>
          <a:prstGeom prst="rect">
            <a:avLst/>
          </a:prstGeom>
        </p:spPr>
      </p:pic>
    </p:spTree>
    <p:extLst>
      <p:ext uri="{BB962C8B-B14F-4D97-AF65-F5344CB8AC3E}">
        <p14:creationId xmlns:p14="http://schemas.microsoft.com/office/powerpoint/2010/main" val="2955240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726141" y="387536"/>
            <a:ext cx="10784542" cy="1166218"/>
          </a:xfrm>
        </p:spPr>
        <p:txBody>
          <a:bodyPr/>
          <a:lstStyle/>
          <a:p>
            <a:r>
              <a:rPr lang="en-CA" b="1" dirty="0">
                <a:latin typeface="Arial (Headings)"/>
              </a:rPr>
              <a:t>M</a:t>
            </a:r>
            <a:r>
              <a:rPr lang="en-CA" b="1" dirty="0" smtClean="0">
                <a:latin typeface="Arial (Headings)"/>
              </a:rPr>
              <a:t>andate</a:t>
            </a:r>
            <a:endParaRPr lang="en-CA" b="1" dirty="0">
              <a:latin typeface="Arial (Headings)"/>
            </a:endParaRPr>
          </a:p>
        </p:txBody>
      </p:sp>
      <p:sp>
        <p:nvSpPr>
          <p:cNvPr id="2" name="Content Placeholder 1"/>
          <p:cNvSpPr>
            <a:spLocks noGrp="1"/>
          </p:cNvSpPr>
          <p:nvPr>
            <p:ph idx="1"/>
            <p:custDataLst>
              <p:tags r:id="rId2"/>
            </p:custDataLst>
          </p:nvPr>
        </p:nvSpPr>
        <p:spPr>
          <a:xfrm>
            <a:off x="726141" y="1774231"/>
            <a:ext cx="10784542" cy="3722893"/>
          </a:xfrm>
        </p:spPr>
        <p:txBody>
          <a:bodyPr>
            <a:normAutofit fontScale="85000" lnSpcReduction="10000"/>
          </a:bodyPr>
          <a:lstStyle/>
          <a:p>
            <a:pPr marL="901700" lvl="1" indent="-457200">
              <a:lnSpc>
                <a:spcPct val="200000"/>
              </a:lnSpc>
              <a:buFont typeface="Wingdings" panose="05000000000000000000" pitchFamily="2" charset="2"/>
              <a:buChar char="§"/>
            </a:pPr>
            <a:r>
              <a:rPr lang="en-CA" sz="2800" dirty="0" smtClean="0"/>
              <a:t>Develop </a:t>
            </a:r>
            <a:r>
              <a:rPr lang="en-CA" sz="2800" dirty="0"/>
              <a:t>and review accessibility </a:t>
            </a:r>
            <a:r>
              <a:rPr lang="en-CA" sz="2800" dirty="0" smtClean="0"/>
              <a:t>standards for organizations under federal jurisdiction</a:t>
            </a:r>
            <a:endParaRPr lang="en-CA" sz="2800" dirty="0"/>
          </a:p>
          <a:p>
            <a:pPr marL="901700" lvl="1" indent="-457200">
              <a:lnSpc>
                <a:spcPct val="200000"/>
              </a:lnSpc>
              <a:buFont typeface="Wingdings" panose="05000000000000000000" pitchFamily="2" charset="2"/>
              <a:buChar char="§"/>
            </a:pPr>
            <a:r>
              <a:rPr lang="en-CA" sz="2800" dirty="0" smtClean="0"/>
              <a:t>Support </a:t>
            </a:r>
            <a:r>
              <a:rPr lang="en-CA" sz="2800" dirty="0"/>
              <a:t>research on the identification, removal and prevention of </a:t>
            </a:r>
            <a:r>
              <a:rPr lang="en-CA" sz="2800" dirty="0" smtClean="0"/>
              <a:t>barriers</a:t>
            </a:r>
          </a:p>
          <a:p>
            <a:pPr marL="901700" lvl="1" indent="-457200">
              <a:lnSpc>
                <a:spcPct val="200000"/>
              </a:lnSpc>
              <a:buFont typeface="Wingdings" panose="05000000000000000000" pitchFamily="2" charset="2"/>
              <a:buChar char="§"/>
            </a:pPr>
            <a:r>
              <a:rPr lang="en-CA" sz="2800" dirty="0" smtClean="0"/>
              <a:t>Share best practices about the removal of barriers</a:t>
            </a:r>
            <a:r>
              <a:rPr lang="en-CA" dirty="0"/>
              <a:t>.</a:t>
            </a:r>
            <a:endParaRPr lang="en-CA" sz="2800" dirty="0"/>
          </a:p>
        </p:txBody>
      </p:sp>
    </p:spTree>
    <p:extLst>
      <p:ext uri="{BB962C8B-B14F-4D97-AF65-F5344CB8AC3E}">
        <p14:creationId xmlns:p14="http://schemas.microsoft.com/office/powerpoint/2010/main" val="3487680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712694" y="2335468"/>
            <a:ext cx="10945906" cy="1166218"/>
          </a:xfrm>
        </p:spPr>
        <p:txBody>
          <a:bodyPr/>
          <a:lstStyle/>
          <a:p>
            <a:r>
              <a:rPr lang="fr-CA" b="1" dirty="0" smtClean="0">
                <a:latin typeface="Arial (Headings)"/>
              </a:rPr>
              <a:t>				</a:t>
            </a:r>
            <a:r>
              <a:rPr lang="fr-CA" b="1" dirty="0" err="1" smtClean="0">
                <a:latin typeface="Arial (Headings)"/>
              </a:rPr>
              <a:t>Priority</a:t>
            </a:r>
            <a:r>
              <a:rPr lang="fr-CA" b="1" dirty="0" smtClean="0">
                <a:latin typeface="Arial (Headings)"/>
              </a:rPr>
              <a:t> areas</a:t>
            </a:r>
            <a:endParaRPr lang="en-CA" b="1" dirty="0">
              <a:latin typeface="Arial (Headings)"/>
            </a:endParaRPr>
          </a:p>
        </p:txBody>
      </p:sp>
    </p:spTree>
    <p:extLst>
      <p:ext uri="{BB962C8B-B14F-4D97-AF65-F5344CB8AC3E}">
        <p14:creationId xmlns:p14="http://schemas.microsoft.com/office/powerpoint/2010/main" val="151757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720968" y="387536"/>
            <a:ext cx="10814540" cy="984064"/>
          </a:xfrm>
        </p:spPr>
        <p:txBody>
          <a:bodyPr>
            <a:normAutofit/>
          </a:bodyPr>
          <a:lstStyle/>
          <a:p>
            <a:r>
              <a:rPr lang="en-CA" b="1" dirty="0" smtClean="0">
                <a:latin typeface="Arial (Headings)"/>
              </a:rPr>
              <a:t>1. Built environment</a:t>
            </a:r>
            <a:endParaRPr lang="en-CA" b="1" dirty="0">
              <a:latin typeface="Arial (Headings)"/>
            </a:endParaRPr>
          </a:p>
        </p:txBody>
      </p:sp>
      <p:pic>
        <p:nvPicPr>
          <p:cNvPr id="5" name="Picture 4" descr="Tactile Walking Surface Indicators on a floor inside a building."/>
          <p:cNvPicPr>
            <a:picLocks noChangeAspect="1"/>
          </p:cNvPicPr>
          <p:nvPr>
            <p:custDataLst>
              <p:tags r:id="rId2"/>
            </p:custDataLst>
          </p:nvPr>
        </p:nvPicPr>
        <p:blipFill>
          <a:blip r:embed="rId6"/>
          <a:stretch>
            <a:fillRect/>
          </a:stretch>
        </p:blipFill>
        <p:spPr>
          <a:xfrm>
            <a:off x="1014540" y="1553753"/>
            <a:ext cx="3554536" cy="4021028"/>
          </a:xfrm>
          <a:prstGeom prst="rect">
            <a:avLst/>
          </a:prstGeom>
        </p:spPr>
      </p:pic>
      <p:pic>
        <p:nvPicPr>
          <p:cNvPr id="4" name="Picture 3" descr="Exterior ramp."/>
          <p:cNvPicPr>
            <a:picLocks noChangeAspect="1"/>
          </p:cNvPicPr>
          <p:nvPr>
            <p:custDataLst>
              <p:tags r:id="rId3"/>
            </p:custDataLst>
          </p:nvPr>
        </p:nvPicPr>
        <p:blipFill>
          <a:blip r:embed="rId7"/>
          <a:stretch>
            <a:fillRect/>
          </a:stretch>
        </p:blipFill>
        <p:spPr>
          <a:xfrm>
            <a:off x="5535658" y="1553753"/>
            <a:ext cx="5961578" cy="3243533"/>
          </a:xfrm>
          <a:prstGeom prst="rect">
            <a:avLst/>
          </a:prstGeom>
        </p:spPr>
      </p:pic>
    </p:spTree>
    <p:extLst>
      <p:ext uri="{BB962C8B-B14F-4D97-AF65-F5344CB8AC3E}">
        <p14:creationId xmlns:p14="http://schemas.microsoft.com/office/powerpoint/2010/main" val="4257226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custDataLst>
              <p:tags r:id="rId1"/>
            </p:custDataLst>
          </p:nvPr>
        </p:nvSpPr>
        <p:spPr>
          <a:xfrm>
            <a:off x="703384" y="226171"/>
            <a:ext cx="10814539" cy="1688602"/>
          </a:xfrm>
        </p:spPr>
        <p:txBody>
          <a:bodyPr>
            <a:normAutofit/>
          </a:bodyPr>
          <a:lstStyle/>
          <a:p>
            <a:r>
              <a:rPr lang="en-CA" b="1" dirty="0">
                <a:latin typeface="Arial (Headings)"/>
              </a:rPr>
              <a:t>2. </a:t>
            </a:r>
            <a:r>
              <a:rPr lang="en-CA" b="1" dirty="0" smtClean="0">
                <a:latin typeface="Arial (Headings)"/>
              </a:rPr>
              <a:t>The buying of </a:t>
            </a:r>
            <a:r>
              <a:rPr lang="en-CA" b="1" dirty="0">
                <a:latin typeface="Arial (Headings)"/>
              </a:rPr>
              <a:t>goods, services and facilities</a:t>
            </a:r>
          </a:p>
        </p:txBody>
      </p:sp>
      <p:pic>
        <p:nvPicPr>
          <p:cNvPr id="4" name="Picture 3" descr="Keyboard with a blue button indicating accessibility."/>
          <p:cNvPicPr>
            <a:picLocks noChangeAspect="1"/>
          </p:cNvPicPr>
          <p:nvPr>
            <p:custDataLst>
              <p:tags r:id="rId2"/>
            </p:custDataLst>
          </p:nvPr>
        </p:nvPicPr>
        <p:blipFill>
          <a:blip r:embed="rId5"/>
          <a:stretch>
            <a:fillRect/>
          </a:stretch>
        </p:blipFill>
        <p:spPr>
          <a:xfrm>
            <a:off x="4033284" y="2090619"/>
            <a:ext cx="4154737" cy="3570605"/>
          </a:xfrm>
          <a:prstGeom prst="rect">
            <a:avLst/>
          </a:prstGeom>
        </p:spPr>
      </p:pic>
    </p:spTree>
    <p:extLst>
      <p:ext uri="{BB962C8B-B14F-4D97-AF65-F5344CB8AC3E}">
        <p14:creationId xmlns:p14="http://schemas.microsoft.com/office/powerpoint/2010/main" val="1101413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712694" y="347195"/>
            <a:ext cx="10771094" cy="1166218"/>
          </a:xfrm>
        </p:spPr>
        <p:txBody>
          <a:bodyPr/>
          <a:lstStyle/>
          <a:p>
            <a:r>
              <a:rPr lang="en-CA" b="1" dirty="0">
                <a:latin typeface="Arial (Headings)"/>
              </a:rPr>
              <a:t>3. Employment</a:t>
            </a:r>
          </a:p>
        </p:txBody>
      </p:sp>
      <p:pic>
        <p:nvPicPr>
          <p:cNvPr id="4" name="Picture 3" descr="Two hardware store employees chatting while sitting in wheelchairs."/>
          <p:cNvPicPr>
            <a:picLocks noChangeAspect="1"/>
          </p:cNvPicPr>
          <p:nvPr>
            <p:custDataLst>
              <p:tags r:id="rId2"/>
            </p:custDataLst>
          </p:nvPr>
        </p:nvPicPr>
        <p:blipFill rotWithShape="1">
          <a:blip r:embed="rId5"/>
          <a:srcRect l="31141" b="23496"/>
          <a:stretch/>
        </p:blipFill>
        <p:spPr>
          <a:xfrm>
            <a:off x="2904393" y="1847385"/>
            <a:ext cx="6387696" cy="3548442"/>
          </a:xfrm>
          <a:prstGeom prst="rect">
            <a:avLst/>
          </a:prstGeom>
        </p:spPr>
      </p:pic>
    </p:spTree>
    <p:extLst>
      <p:ext uri="{BB962C8B-B14F-4D97-AF65-F5344CB8AC3E}">
        <p14:creationId xmlns:p14="http://schemas.microsoft.com/office/powerpoint/2010/main" val="11130777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ASC English 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17634</TotalTime>
  <Words>983</Words>
  <Application>Microsoft Office PowerPoint</Application>
  <PresentationFormat>Widescreen</PresentationFormat>
  <Paragraphs>162</Paragraphs>
  <Slides>33</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(Body)</vt:lpstr>
      <vt:lpstr>Arial (Headings)</vt:lpstr>
      <vt:lpstr>Calibri</vt:lpstr>
      <vt:lpstr>Wingdings</vt:lpstr>
      <vt:lpstr>ASC English PPT</vt:lpstr>
      <vt:lpstr>Accessibility Standards Canada</vt:lpstr>
      <vt:lpstr>Get to know us!</vt:lpstr>
      <vt:lpstr>Governance</vt:lpstr>
      <vt:lpstr>Board of Directors</vt:lpstr>
      <vt:lpstr>Mandate</vt:lpstr>
      <vt:lpstr>    Priority areas</vt:lpstr>
      <vt:lpstr>1. Built environment</vt:lpstr>
      <vt:lpstr>2. The buying of goods, services and facilities</vt:lpstr>
      <vt:lpstr>3. Employment</vt:lpstr>
      <vt:lpstr>4. Communications (not including ICT) </vt:lpstr>
      <vt:lpstr>5. Design and delivery of programs and services</vt:lpstr>
      <vt:lpstr>6. Transportation</vt:lpstr>
      <vt:lpstr>7. Information and communication technology</vt:lpstr>
      <vt:lpstr>   Where we are now?</vt:lpstr>
      <vt:lpstr>Funding research [1 of 2]</vt:lpstr>
      <vt:lpstr>Funding research [2 of 2]</vt:lpstr>
      <vt:lpstr>Creating Standards [1 of 2]</vt:lpstr>
      <vt:lpstr>Creating Standards [2 of 2]</vt:lpstr>
      <vt:lpstr>Guidelines related  to COVID-19</vt:lpstr>
      <vt:lpstr>Consulting Canadians</vt:lpstr>
      <vt:lpstr>First consultations with Canadians</vt:lpstr>
      <vt:lpstr>Overview of consultations</vt:lpstr>
      <vt:lpstr>Key findings for engagement</vt:lpstr>
      <vt:lpstr>Research priorities </vt:lpstr>
      <vt:lpstr>Priorities for standards</vt:lpstr>
      <vt:lpstr>“Nothing without us” </vt:lpstr>
      <vt:lpstr>Where we are going: 2021-2022</vt:lpstr>
      <vt:lpstr>Research priorities</vt:lpstr>
      <vt:lpstr>Priorities for standards [1 of 2]</vt:lpstr>
      <vt:lpstr>Priorities for standards [2 of 2]</vt:lpstr>
      <vt:lpstr>Conclusion</vt:lpstr>
      <vt:lpstr>Thank you!</vt:lpstr>
      <vt:lpstr>Questions?  </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Richard, Christina C [NC]</dc:creator>
  <cp:lastModifiedBy>Gorley, Mathieu M [NC]</cp:lastModifiedBy>
  <cp:revision>222</cp:revision>
  <dcterms:created xsi:type="dcterms:W3CDTF">2020-03-04T12:43:22Z</dcterms:created>
  <dcterms:modified xsi:type="dcterms:W3CDTF">2021-05-27T22:17:34Z</dcterms:modified>
</cp:coreProperties>
</file>