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80" r:id="rId3"/>
    <p:sldId id="285" r:id="rId4"/>
    <p:sldId id="286" r:id="rId5"/>
    <p:sldId id="287" r:id="rId6"/>
    <p:sldId id="288" r:id="rId7"/>
    <p:sldId id="293" r:id="rId8"/>
    <p:sldId id="289" r:id="rId9"/>
    <p:sldId id="292" r:id="rId10"/>
    <p:sldId id="290" r:id="rId11"/>
    <p:sldId id="294" r:id="rId12"/>
    <p:sldId id="303" r:id="rId13"/>
    <p:sldId id="304" r:id="rId14"/>
    <p:sldId id="305" r:id="rId15"/>
    <p:sldId id="295" r:id="rId16"/>
    <p:sldId id="296" r:id="rId17"/>
    <p:sldId id="297" r:id="rId18"/>
    <p:sldId id="298" r:id="rId19"/>
    <p:sldId id="273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AN-FRANCOIS, Huguette HM [NC]" initials="JHH[" lastIdx="1" clrIdx="0">
    <p:extLst>
      <p:ext uri="{19B8F6BF-5375-455C-9EA6-DF929625EA0E}">
        <p15:presenceInfo xmlns:p15="http://schemas.microsoft.com/office/powerpoint/2012/main" userId="S-1-5-21-2836628367-1582996139-4062659285-5154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204A"/>
    <a:srgbClr val="222A35"/>
    <a:srgbClr val="FF5050"/>
    <a:srgbClr val="C59D76"/>
    <a:srgbClr val="E24A63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9186" autoAdjust="0"/>
  </p:normalViewPr>
  <p:slideViewPr>
    <p:cSldViewPr snapToGrid="0">
      <p:cViewPr varScale="1">
        <p:scale>
          <a:sx n="32" d="100"/>
          <a:sy n="32" d="100"/>
        </p:scale>
        <p:origin x="468" y="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43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2F1E74-973A-49B0-8D2D-67DBFE998F16}" type="datetimeFigureOut">
              <a:rPr lang="fr-FR" smtClean="0"/>
              <a:t>28/05/2021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7B779-9203-45E2-9128-631E3DAB2A7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58863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CD0B3C-ADA3-433F-9586-A8BFCBD8E977}" type="datetimeFigureOut">
              <a:rPr lang="fr-FR" smtClean="0"/>
              <a:t>28/05/2021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E2F2BE-0CBF-455D-9EA8-19E6D511C13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3334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2F2BE-0CBF-455D-9EA8-19E6D511C13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45477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2F2BE-0CBF-455D-9EA8-19E6D511C13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00584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2F2BE-0CBF-455D-9EA8-19E6D511C13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95647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None/>
            </a:pPr>
            <a:endParaRPr lang="en-CA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2F2BE-0CBF-455D-9EA8-19E6D511C13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08934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None/>
            </a:pPr>
            <a:endParaRPr lang="en-CA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2F2BE-0CBF-455D-9EA8-19E6D511C13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04724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CA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2F2BE-0CBF-455D-9EA8-19E6D511C13D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24232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2F2BE-0CBF-455D-9EA8-19E6D511C13D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0634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2F2BE-0CBF-455D-9EA8-19E6D511C13D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66445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2F2BE-0CBF-455D-9EA8-19E6D511C13D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17173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2F2BE-0CBF-455D-9EA8-19E6D511C13D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44305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2F2BE-0CBF-455D-9EA8-19E6D511C13D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5137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2F2BE-0CBF-455D-9EA8-19E6D511C13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3318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200000"/>
              </a:lnSpc>
              <a:spcAft>
                <a:spcPts val="800"/>
              </a:spcAft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2F2BE-0CBF-455D-9EA8-19E6D511C13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0426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2F2BE-0CBF-455D-9EA8-19E6D511C13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9899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2F2BE-0CBF-455D-9EA8-19E6D511C13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54076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2F2BE-0CBF-455D-9EA8-19E6D511C13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55323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2F2BE-0CBF-455D-9EA8-19E6D511C13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45521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2F2BE-0CBF-455D-9EA8-19E6D511C13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48383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2F2BE-0CBF-455D-9EA8-19E6D511C13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3426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8D98-5BA1-4275-A57D-45EA5A926062}" type="datetime1">
              <a:rPr lang="fr-FR" smtClean="0"/>
              <a:t>28/05/2021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5B066-84AC-457E-B03F-C6972CDFA8CB}" type="slidenum">
              <a:rPr lang="fr-FR" smtClean="0"/>
              <a:pPr/>
              <a:t>‹#›</a:t>
            </a:fld>
            <a:r>
              <a:rPr lang="fr-FR" dirty="0" smtClean="0"/>
              <a:t> sur XX</a:t>
            </a:r>
            <a:endParaRPr lang="fr-FR" dirty="0"/>
          </a:p>
        </p:txBody>
      </p:sp>
      <p:sp>
        <p:nvSpPr>
          <p:cNvPr id="7" name="Rectangle 6"/>
          <p:cNvSpPr/>
          <p:nvPr userDrawn="1"/>
        </p:nvSpPr>
        <p:spPr>
          <a:xfrm flipV="1">
            <a:off x="2376616" y="3429753"/>
            <a:ext cx="7438768" cy="45719"/>
          </a:xfrm>
          <a:prstGeom prst="rect">
            <a:avLst/>
          </a:prstGeom>
          <a:solidFill>
            <a:srgbClr val="D2204A"/>
          </a:solidFill>
          <a:ln>
            <a:solidFill>
              <a:srgbClr val="D220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25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461107" y="2203938"/>
            <a:ext cx="9144000" cy="1295742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 dirty="0" smtClean="0"/>
              <a:t>Cliquez pour insérer un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61107" y="3778639"/>
            <a:ext cx="9144000" cy="652683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D2204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F7B8A-7CEF-4408-9364-9A695D0F1D14}" type="datetime1">
              <a:rPr lang="fr-FR" smtClean="0"/>
              <a:t>28/05/2021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5B066-84AC-457E-B03F-C6972CDFA8CB}" type="slidenum">
              <a:rPr lang="fr-FR" smtClean="0"/>
              <a:pPr/>
              <a:t>‹#›</a:t>
            </a:fld>
            <a:r>
              <a:rPr lang="fr-FR" dirty="0" smtClean="0"/>
              <a:t> sur XX</a:t>
            </a:r>
            <a:endParaRPr lang="fr-FR" dirty="0"/>
          </a:p>
        </p:txBody>
      </p:sp>
      <p:sp>
        <p:nvSpPr>
          <p:cNvPr id="7" name="Rectangle 6"/>
          <p:cNvSpPr/>
          <p:nvPr userDrawn="1"/>
        </p:nvSpPr>
        <p:spPr>
          <a:xfrm flipV="1">
            <a:off x="571264" y="3507900"/>
            <a:ext cx="3094151" cy="55914"/>
          </a:xfrm>
          <a:prstGeom prst="rect">
            <a:avLst/>
          </a:prstGeom>
          <a:solidFill>
            <a:srgbClr val="D2204A"/>
          </a:solidFill>
          <a:ln>
            <a:solidFill>
              <a:srgbClr val="D220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743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32908" y="365125"/>
            <a:ext cx="932089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32908" y="1825625"/>
            <a:ext cx="9320892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68315-61A5-4AB2-B2D5-0488D15E4906}" type="datetime1">
              <a:rPr lang="fr-FR" smtClean="0"/>
              <a:t>28/05/2021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5B066-84AC-457E-B03F-C6972CDFA8CB}" type="slidenum">
              <a:rPr lang="fr-FR" smtClean="0"/>
              <a:pPr/>
              <a:t>‹#›</a:t>
            </a:fld>
            <a:r>
              <a:rPr lang="fr-FR" dirty="0" smtClean="0"/>
              <a:t> sur XX</a:t>
            </a:r>
            <a:endParaRPr lang="fr-FR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2160816" y="1350374"/>
            <a:ext cx="1469572" cy="45719"/>
          </a:xfrm>
          <a:prstGeom prst="rect">
            <a:avLst/>
          </a:prstGeom>
          <a:solidFill>
            <a:srgbClr val="D2204A"/>
          </a:solidFill>
          <a:ln>
            <a:solidFill>
              <a:srgbClr val="D220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270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599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3731-9022-4F87-A65B-62EFBF82FEC1}" type="datetime1">
              <a:rPr lang="fr-FR" smtClean="0"/>
              <a:t>28/05/2021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5B066-84AC-457E-B03F-C6972CDFA8CB}" type="slidenum">
              <a:rPr lang="fr-FR" smtClean="0"/>
              <a:pPr/>
              <a:t>‹#›</a:t>
            </a:fld>
            <a:r>
              <a:rPr lang="fr-FR" dirty="0" smtClean="0"/>
              <a:t> sur XX</a:t>
            </a:r>
            <a:endParaRPr lang="fr-FR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976995" y="1358538"/>
            <a:ext cx="1469572" cy="45719"/>
          </a:xfrm>
          <a:prstGeom prst="rect">
            <a:avLst/>
          </a:prstGeom>
          <a:solidFill>
            <a:srgbClr val="D2204A"/>
          </a:solidFill>
          <a:ln>
            <a:solidFill>
              <a:srgbClr val="D220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33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B3EF8-4352-4119-9052-21661DDC8D5A}" type="datetime1">
              <a:rPr lang="fr-FR" smtClean="0"/>
              <a:t>28/05/2021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5B066-84AC-457E-B03F-C6972CDFA8CB}" type="slidenum">
              <a:rPr lang="fr-FR" smtClean="0"/>
              <a:t>‹#›</a:t>
            </a:fld>
            <a:endParaRPr lang="fr-FR"/>
          </a:p>
        </p:txBody>
      </p:sp>
      <p:sp>
        <p:nvSpPr>
          <p:cNvPr id="8" name="Rectangle 7"/>
          <p:cNvSpPr/>
          <p:nvPr userDrawn="1"/>
        </p:nvSpPr>
        <p:spPr>
          <a:xfrm>
            <a:off x="976995" y="1358538"/>
            <a:ext cx="1469572" cy="45719"/>
          </a:xfrm>
          <a:prstGeom prst="rect">
            <a:avLst/>
          </a:prstGeom>
          <a:solidFill>
            <a:srgbClr val="D2204A"/>
          </a:solidFill>
          <a:ln>
            <a:solidFill>
              <a:srgbClr val="D220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54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50BB3-F1D2-47B3-A1DC-81A20FCDC2E6}" type="datetime1">
              <a:rPr lang="fr-FR" smtClean="0"/>
              <a:t>28/05/2021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5B066-84AC-457E-B03F-C6972CDFA8CB}" type="slidenum">
              <a:rPr lang="fr-FR" smtClean="0"/>
              <a:t>‹#›</a:t>
            </a:fld>
            <a:endParaRPr lang="fr-FR"/>
          </a:p>
        </p:txBody>
      </p:sp>
      <p:sp>
        <p:nvSpPr>
          <p:cNvPr id="10" name="Rectangle 9"/>
          <p:cNvSpPr/>
          <p:nvPr userDrawn="1"/>
        </p:nvSpPr>
        <p:spPr>
          <a:xfrm>
            <a:off x="976995" y="1358538"/>
            <a:ext cx="1469572" cy="45719"/>
          </a:xfrm>
          <a:prstGeom prst="rect">
            <a:avLst/>
          </a:prstGeom>
          <a:solidFill>
            <a:srgbClr val="D2204A"/>
          </a:solidFill>
          <a:ln>
            <a:solidFill>
              <a:srgbClr val="D220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692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DD9ED-4705-4BFB-8FF3-5C98FF9535C0}" type="datetime1">
              <a:rPr lang="fr-FR" smtClean="0"/>
              <a:t>28/05/2021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5B066-84AC-457E-B03F-C6972CDFA8CB}" type="slidenum">
              <a:rPr lang="fr-FR" smtClean="0"/>
              <a:t>‹#›</a:t>
            </a:fld>
            <a:endParaRPr lang="fr-FR"/>
          </a:p>
        </p:txBody>
      </p:sp>
      <p:sp>
        <p:nvSpPr>
          <p:cNvPr id="6" name="Rectangle 5"/>
          <p:cNvSpPr/>
          <p:nvPr userDrawn="1"/>
        </p:nvSpPr>
        <p:spPr>
          <a:xfrm>
            <a:off x="976995" y="1358538"/>
            <a:ext cx="1469572" cy="45719"/>
          </a:xfrm>
          <a:prstGeom prst="rect">
            <a:avLst/>
          </a:prstGeom>
          <a:solidFill>
            <a:srgbClr val="D2204A"/>
          </a:solidFill>
          <a:ln>
            <a:solidFill>
              <a:srgbClr val="D220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583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4669C-8B66-4504-B7AD-13A54240DAE3}" type="datetime1">
              <a:rPr lang="fr-FR" smtClean="0"/>
              <a:t>28/05/2021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5B066-84AC-457E-B03F-C6972CDFA8C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178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971800" y="365125"/>
            <a:ext cx="838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971800" y="1825625"/>
            <a:ext cx="8382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4BF8B-B5A9-42BC-A21B-35F1B6316889}" type="datetime1">
              <a:rPr lang="fr-FR" smtClean="0"/>
              <a:t>28/05/2021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aseline="0">
                <a:solidFill>
                  <a:schemeClr val="tx1"/>
                </a:solidFill>
              </a:defRPr>
            </a:lvl1pPr>
          </a:lstStyle>
          <a:p>
            <a:fld id="{F295B066-84AC-457E-B03F-C6972CDFA8CB}" type="slidenum">
              <a:rPr lang="fr-FR" smtClean="0"/>
              <a:pPr/>
              <a:t>‹#›</a:t>
            </a:fld>
            <a:r>
              <a:rPr lang="fr-FR" dirty="0" smtClean="0"/>
              <a:t> sur XX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77969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60" r:id="rId4"/>
    <p:sldLayoutId id="2147483652" r:id="rId5"/>
    <p:sldLayoutId id="2147483653" r:id="rId6"/>
    <p:sldLayoutId id="2147483654" r:id="rId7"/>
    <p:sldLayoutId id="2147483655" r:id="rId8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2">
              <a:lumMod val="1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7793" y="842148"/>
            <a:ext cx="5409282" cy="238760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tabLst>
                <a:tab pos="10047288" algn="l"/>
              </a:tabLst>
            </a:pPr>
            <a:r>
              <a:rPr lang="fr-CA" sz="3800" b="1" dirty="0" smtClean="0">
                <a:latin typeface="Arial (Headings)"/>
                <a:cs typeface="Arial" panose="020B0604020202020204" pitchFamily="34" charset="0"/>
              </a:rPr>
              <a:t>Les </a:t>
            </a:r>
            <a:r>
              <a:rPr lang="fr-CA" sz="3800" b="1" dirty="0">
                <a:latin typeface="Arial (Headings)"/>
                <a:cs typeface="Arial" panose="020B0604020202020204" pitchFamily="34" charset="0"/>
              </a:rPr>
              <a:t>mesure d’urgence et les </a:t>
            </a:r>
            <a:r>
              <a:rPr lang="fr-CA" sz="3800" b="1" dirty="0" smtClean="0">
                <a:latin typeface="Arial (Headings)"/>
                <a:cs typeface="Arial" panose="020B0604020202020204" pitchFamily="34" charset="0"/>
              </a:rPr>
              <a:t>personnes </a:t>
            </a:r>
            <a:r>
              <a:rPr lang="fr-CA" sz="3800" b="1" dirty="0">
                <a:latin typeface="Arial (Headings)"/>
                <a:cs typeface="Arial" panose="020B0604020202020204" pitchFamily="34" charset="0"/>
              </a:rPr>
              <a:t>en situation de handicap</a:t>
            </a:r>
            <a:endParaRPr lang="fr-FR" sz="3800" b="1" dirty="0">
              <a:latin typeface="Arial (Headings)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17794" y="4008374"/>
            <a:ext cx="5409282" cy="1951752"/>
          </a:xfrm>
        </p:spPr>
        <p:txBody>
          <a:bodyPr>
            <a:noAutofit/>
          </a:bodyPr>
          <a:lstStyle/>
          <a:p>
            <a:pPr lvl="2" algn="l">
              <a:lnSpc>
                <a:spcPct val="200000"/>
              </a:lnSpc>
            </a:pPr>
            <a:r>
              <a:rPr lang="en-CA" sz="2800" b="1" dirty="0" smtClean="0">
                <a:latin typeface="Arial (Body)"/>
              </a:rPr>
              <a:t>Paul LUPIEN </a:t>
            </a:r>
            <a:endParaRPr lang="fr-FR" sz="2800" b="1" dirty="0">
              <a:latin typeface="Arial (Body)"/>
            </a:endParaRPr>
          </a:p>
          <a:p>
            <a:pPr lvl="2" algn="l">
              <a:lnSpc>
                <a:spcPct val="200000"/>
              </a:lnSpc>
            </a:pPr>
            <a:r>
              <a:rPr lang="fr-FR" sz="2800" dirty="0" smtClean="0">
                <a:solidFill>
                  <a:srgbClr val="222A35"/>
                </a:solidFill>
                <a:latin typeface="Arial (Body)"/>
                <a:cs typeface="Arial" panose="020B0604020202020204" pitchFamily="34" charset="0"/>
              </a:rPr>
              <a:t>31 Mai 2021</a:t>
            </a:r>
            <a:endParaRPr lang="fr-FR" sz="2800" dirty="0" smtClean="0">
              <a:solidFill>
                <a:srgbClr val="222A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6312664" y="842148"/>
            <a:ext cx="5365215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tabLst>
                <a:tab pos="10047288" algn="l"/>
              </a:tabLst>
            </a:pPr>
            <a:r>
              <a:rPr lang="fr-CA" sz="3800" b="1" dirty="0" smtClean="0">
                <a:latin typeface="Arial (Headings)"/>
                <a:cs typeface="Arial" panose="020B0604020202020204" pitchFamily="34" charset="0"/>
              </a:rPr>
              <a:t>Emergency </a:t>
            </a:r>
            <a:r>
              <a:rPr lang="fr-CA" sz="3800" b="1" dirty="0" err="1" smtClean="0">
                <a:latin typeface="Arial (Headings)"/>
                <a:cs typeface="Arial" panose="020B0604020202020204" pitchFamily="34" charset="0"/>
              </a:rPr>
              <a:t>measures</a:t>
            </a:r>
            <a:r>
              <a:rPr lang="fr-CA" sz="3800" b="1" dirty="0" smtClean="0">
                <a:latin typeface="Arial (Headings)"/>
                <a:cs typeface="Arial" panose="020B0604020202020204" pitchFamily="34" charset="0"/>
              </a:rPr>
              <a:t> and </a:t>
            </a:r>
            <a:r>
              <a:rPr lang="fr-CA" sz="3800" b="1" dirty="0" err="1" smtClean="0">
                <a:latin typeface="Arial (Headings)"/>
                <a:cs typeface="Arial" panose="020B0604020202020204" pitchFamily="34" charset="0"/>
              </a:rPr>
              <a:t>persons</a:t>
            </a:r>
            <a:r>
              <a:rPr lang="fr-CA" sz="3800" b="1" dirty="0" smtClean="0">
                <a:latin typeface="Arial (Headings)"/>
                <a:cs typeface="Arial" panose="020B0604020202020204" pitchFamily="34" charset="0"/>
              </a:rPr>
              <a:t> </a:t>
            </a:r>
            <a:r>
              <a:rPr lang="fr-CA" sz="3800" b="1" dirty="0" err="1" smtClean="0">
                <a:latin typeface="Arial (Headings)"/>
                <a:cs typeface="Arial" panose="020B0604020202020204" pitchFamily="34" charset="0"/>
              </a:rPr>
              <a:t>with</a:t>
            </a:r>
            <a:r>
              <a:rPr lang="fr-CA" sz="3800" b="1" dirty="0" smtClean="0">
                <a:latin typeface="Arial (Headings)"/>
                <a:cs typeface="Arial" panose="020B0604020202020204" pitchFamily="34" charset="0"/>
              </a:rPr>
              <a:t> </a:t>
            </a:r>
            <a:r>
              <a:rPr lang="fr-CA" sz="3800" b="1" dirty="0" err="1" smtClean="0">
                <a:latin typeface="Arial (Headings)"/>
                <a:cs typeface="Arial" panose="020B0604020202020204" pitchFamily="34" charset="0"/>
              </a:rPr>
              <a:t>disabilities</a:t>
            </a:r>
            <a:endParaRPr lang="fr-FR" sz="3800" b="1" dirty="0">
              <a:latin typeface="Arial (Headings)"/>
              <a:cs typeface="Arial" panose="020B0604020202020204" pitchFamily="34" charset="0"/>
            </a:endParaRPr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6312663" y="4008374"/>
            <a:ext cx="5365215" cy="1951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algn="l">
              <a:lnSpc>
                <a:spcPct val="200000"/>
              </a:lnSpc>
            </a:pPr>
            <a:r>
              <a:rPr lang="en-CA" sz="2800" b="1" dirty="0" smtClean="0">
                <a:latin typeface="Arial (Body)"/>
              </a:rPr>
              <a:t>Paul LUPIEN </a:t>
            </a:r>
            <a:endParaRPr lang="fr-FR" sz="2800" b="1" dirty="0" smtClean="0">
              <a:latin typeface="Arial (Body)"/>
            </a:endParaRPr>
          </a:p>
          <a:p>
            <a:pPr lvl="2" algn="l">
              <a:lnSpc>
                <a:spcPct val="200000"/>
              </a:lnSpc>
            </a:pPr>
            <a:r>
              <a:rPr lang="fr-FR" sz="2800" dirty="0" smtClean="0">
                <a:solidFill>
                  <a:srgbClr val="222A35"/>
                </a:solidFill>
                <a:latin typeface="Arial (Body)"/>
                <a:cs typeface="Arial" panose="020B0604020202020204" pitchFamily="34" charset="0"/>
              </a:rPr>
              <a:t>May 31, 2021</a:t>
            </a:r>
            <a:endParaRPr lang="fr-FR" sz="2800" dirty="0" smtClean="0">
              <a:solidFill>
                <a:srgbClr val="222A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05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5B066-84AC-457E-B03F-C6972CDFA8CB}" type="slidenum">
              <a:rPr lang="fr-FR" smtClean="0"/>
              <a:t>10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554" y="764418"/>
            <a:ext cx="5187387" cy="1325563"/>
          </a:xfrm>
        </p:spPr>
        <p:txBody>
          <a:bodyPr>
            <a:normAutofit/>
          </a:bodyPr>
          <a:lstStyle/>
          <a:p>
            <a:r>
              <a:rPr lang="fr-CA" sz="3200" b="1" dirty="0">
                <a:latin typeface="Arial (Headings)"/>
              </a:rPr>
              <a:t>Crise du Verglas, Janvier </a:t>
            </a:r>
            <a:r>
              <a:rPr lang="fr-CA" sz="3200" b="1" dirty="0" smtClean="0">
                <a:latin typeface="Arial (Headings)"/>
              </a:rPr>
              <a:t>1998 [5 </a:t>
            </a:r>
            <a:r>
              <a:rPr lang="fr-CA" sz="3200" b="1" dirty="0">
                <a:latin typeface="Arial (Headings)"/>
              </a:rPr>
              <a:t>de </a:t>
            </a:r>
            <a:r>
              <a:rPr lang="fr-CA" sz="3200" b="1" dirty="0" smtClean="0">
                <a:latin typeface="Arial (Headings)"/>
              </a:rPr>
              <a:t>5]</a:t>
            </a:r>
            <a:endParaRPr lang="en-CA" sz="3200" b="1" dirty="0">
              <a:latin typeface="Arial (Headings)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6901" y="764418"/>
            <a:ext cx="50236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3200" b="1" dirty="0" err="1" smtClean="0">
                <a:latin typeface="Arial (Headings)"/>
              </a:rPr>
              <a:t>Ice</a:t>
            </a:r>
            <a:r>
              <a:rPr lang="fr-CA" sz="3200" b="1" dirty="0" smtClean="0">
                <a:latin typeface="Arial (Headings)"/>
              </a:rPr>
              <a:t> </a:t>
            </a:r>
            <a:r>
              <a:rPr lang="fr-CA" sz="3200" b="1" dirty="0" err="1" smtClean="0">
                <a:latin typeface="Arial (Headings)"/>
              </a:rPr>
              <a:t>storm</a:t>
            </a:r>
            <a:r>
              <a:rPr lang="fr-CA" sz="3200" b="1" dirty="0" smtClean="0">
                <a:latin typeface="Arial (Headings)"/>
              </a:rPr>
              <a:t> </a:t>
            </a:r>
            <a:r>
              <a:rPr lang="fr-CA" sz="3200" b="1" dirty="0" err="1" smtClean="0">
                <a:latin typeface="Arial (Headings)"/>
              </a:rPr>
              <a:t>crisis</a:t>
            </a:r>
            <a:r>
              <a:rPr lang="fr-CA" sz="3200" b="1" dirty="0" smtClean="0">
                <a:latin typeface="Arial (Headings)"/>
              </a:rPr>
              <a:t>, </a:t>
            </a:r>
            <a:r>
              <a:rPr lang="fr-CA" sz="3200" b="1" dirty="0" err="1" smtClean="0">
                <a:latin typeface="Arial (Headings)"/>
              </a:rPr>
              <a:t>January</a:t>
            </a:r>
            <a:r>
              <a:rPr lang="fr-CA" sz="3200" b="1" dirty="0" smtClean="0">
                <a:latin typeface="Arial (Headings)"/>
              </a:rPr>
              <a:t> 1998 [5 of 5]</a:t>
            </a:r>
            <a:endParaRPr lang="en-CA" sz="3200" b="1" dirty="0">
              <a:latin typeface="Arial (Headings)"/>
            </a:endParaRPr>
          </a:p>
        </p:txBody>
      </p:sp>
      <p:pic>
        <p:nvPicPr>
          <p:cNvPr id="6" name="Content Placeholder 5" descr="Crise du verglas : « On a dû tout imaginer, tout improviser », se rappelle  Lucien Bouchard | Radio-Canada.ca&#10;&#10;Des véhicule militaire  qui arrive en renfort.&#10;&#10;Military vehicles coming to help.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693" y="2664934"/>
            <a:ext cx="2787334" cy="2141528"/>
          </a:xfrm>
        </p:spPr>
      </p:pic>
      <p:pic>
        <p:nvPicPr>
          <p:cNvPr id="7" name="Content Placeholder 6" descr="Des acteurs municipaux se souviennent du verglas - Le Reflet&#10;&#10;Un militaire qui ramasse des billot de bois au sol durant le nettoyage.&#10;&#10;A member of the military picking up logs from the ground during the clean up.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719" y="2664933"/>
            <a:ext cx="2699157" cy="2141528"/>
          </a:xfrm>
        </p:spPr>
      </p:pic>
      <p:pic>
        <p:nvPicPr>
          <p:cNvPr id="8" name="Content Placeholder 5" descr="Des véhicule militaire stationner et un militaire marche a coté.&#10;&#10;Parked military vehicles with a member of the military walking next to them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568" y="2664933"/>
            <a:ext cx="2814739" cy="214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942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935301" y="6352197"/>
            <a:ext cx="847751" cy="365125"/>
          </a:xfrm>
        </p:spPr>
        <p:txBody>
          <a:bodyPr/>
          <a:lstStyle/>
          <a:p>
            <a:fld id="{F295B066-84AC-457E-B03F-C6972CDFA8CB}" type="slidenum">
              <a:rPr lang="fr-FR" smtClean="0"/>
              <a:t>11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112" y="347002"/>
            <a:ext cx="5368885" cy="90134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r-FR" sz="3200" b="1" dirty="0">
                <a:latin typeface="Arial (Headings)"/>
              </a:rPr>
              <a:t>Que faire pour évacuer chaque </a:t>
            </a:r>
            <a:r>
              <a:rPr lang="fr-FR" sz="3200" b="1" dirty="0" smtClean="0">
                <a:latin typeface="Arial (Headings)"/>
              </a:rPr>
              <a:t>personne [1 de 4] </a:t>
            </a:r>
            <a:endParaRPr lang="en-CA" sz="3200" b="1" dirty="0">
              <a:latin typeface="Arial (Headings)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310201" y="347001"/>
            <a:ext cx="5687168" cy="9690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3200" b="1" dirty="0" err="1" smtClean="0">
                <a:latin typeface="Arial (Headings)"/>
              </a:rPr>
              <a:t>What</a:t>
            </a:r>
            <a:r>
              <a:rPr lang="fr-FR" sz="3200" b="1" dirty="0" smtClean="0">
                <a:latin typeface="Arial (Headings)"/>
              </a:rPr>
              <a:t> to do to </a:t>
            </a:r>
            <a:r>
              <a:rPr lang="fr-FR" sz="3200" b="1" dirty="0" err="1" smtClean="0">
                <a:latin typeface="Arial (Headings)"/>
              </a:rPr>
              <a:t>evacuate</a:t>
            </a:r>
            <a:r>
              <a:rPr lang="fr-FR" sz="3200" b="1" dirty="0" smtClean="0">
                <a:latin typeface="Arial (Headings)"/>
              </a:rPr>
              <a:t> </a:t>
            </a:r>
            <a:r>
              <a:rPr lang="fr-FR" sz="3200" b="1" dirty="0" err="1" smtClean="0">
                <a:latin typeface="Arial (Headings)"/>
              </a:rPr>
              <a:t>each</a:t>
            </a:r>
            <a:r>
              <a:rPr lang="fr-FR" sz="3200" b="1" dirty="0" smtClean="0">
                <a:latin typeface="Arial (Headings)"/>
              </a:rPr>
              <a:t> </a:t>
            </a:r>
            <a:r>
              <a:rPr lang="fr-FR" sz="3200" b="1" dirty="0" err="1" smtClean="0">
                <a:latin typeface="Arial (Headings)"/>
              </a:rPr>
              <a:t>person</a:t>
            </a:r>
            <a:r>
              <a:rPr lang="fr-FR" sz="3200" b="1" dirty="0" smtClean="0">
                <a:latin typeface="Arial (Headings)"/>
              </a:rPr>
              <a:t> [1 of 4] </a:t>
            </a:r>
            <a:endParaRPr lang="en-CA" sz="3200" b="1" dirty="0">
              <a:latin typeface="Arial (Headings)"/>
            </a:endParaRPr>
          </a:p>
        </p:txBody>
      </p:sp>
      <p:pic>
        <p:nvPicPr>
          <p:cNvPr id="6" name="Content Placeholder 5" descr="Jonathan Marchand dans son fauteuil electrique qui pèse 350 Lbs  avec de l'equipement en plus accrocher a l'arriere de son fauteuil  et aussi a coté un respirateur artificiel&#10;&#10;Jonathan Marchand in his wheelchair that weighs 350 pounds with equipment connected to the back of his wheelchairr and an artificial respirator next to him.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86" y="1586178"/>
            <a:ext cx="4396558" cy="2910405"/>
          </a:xfrm>
        </p:spPr>
      </p:pic>
      <p:sp>
        <p:nvSpPr>
          <p:cNvPr id="7" name="Flèche : gauche 3" descr="Pointage vers le respirateur artificiel (indispensable).&#10;&#10;Arrow pointing towards the artificial respirator (essential).&#10;">
            <a:extLst>
              <a:ext uri="{FF2B5EF4-FFF2-40B4-BE49-F238E27FC236}">
                <a16:creationId xmlns:a16="http://schemas.microsoft.com/office/drawing/2014/main" id="{4BC522E9-2A36-4D76-91B1-9214BD40A70E}"/>
              </a:ext>
            </a:extLst>
          </p:cNvPr>
          <p:cNvSpPr/>
          <p:nvPr/>
        </p:nvSpPr>
        <p:spPr>
          <a:xfrm rot="21022250">
            <a:off x="4645586" y="1728248"/>
            <a:ext cx="644495" cy="484632"/>
          </a:xfrm>
          <a:prstGeom prst="leftArrow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ZoneTexte 5">
            <a:extLst>
              <a:ext uri="{FF2B5EF4-FFF2-40B4-BE49-F238E27FC236}">
                <a16:creationId xmlns:a16="http://schemas.microsoft.com/office/drawing/2014/main" id="{2AA9413E-5527-4C1F-88E5-0375917FBDA5}"/>
              </a:ext>
            </a:extLst>
          </p:cNvPr>
          <p:cNvSpPr txBox="1"/>
          <p:nvPr/>
        </p:nvSpPr>
        <p:spPr>
          <a:xfrm>
            <a:off x="5442844" y="1432946"/>
            <a:ext cx="5136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Respirateur artificiel (indispensable)</a:t>
            </a:r>
          </a:p>
        </p:txBody>
      </p:sp>
      <p:sp>
        <p:nvSpPr>
          <p:cNvPr id="14" name="ZoneTexte 5">
            <a:extLst>
              <a:ext uri="{FF2B5EF4-FFF2-40B4-BE49-F238E27FC236}">
                <a16:creationId xmlns:a16="http://schemas.microsoft.com/office/drawing/2014/main" id="{2AA9413E-5527-4C1F-88E5-0375917FBDA5}"/>
              </a:ext>
            </a:extLst>
          </p:cNvPr>
          <p:cNvSpPr txBox="1"/>
          <p:nvPr/>
        </p:nvSpPr>
        <p:spPr>
          <a:xfrm>
            <a:off x="5442844" y="1801704"/>
            <a:ext cx="4124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Artificial</a:t>
            </a:r>
            <a:r>
              <a:rPr kumimoji="0" lang="fr-CA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 </a:t>
            </a:r>
            <a:r>
              <a:rPr kumimoji="0" lang="fr-CA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respirator</a:t>
            </a:r>
            <a:r>
              <a:rPr kumimoji="0" lang="fr-CA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 (essential)</a:t>
            </a:r>
          </a:p>
        </p:txBody>
      </p:sp>
      <p:sp>
        <p:nvSpPr>
          <p:cNvPr id="9" name="Flèche : gauche 7" descr="Pointage vers l'équipement indispensable attaché a son fauteuil.&#10;&#10;Arrow pointing towards the essential equipment connected to the electric wheelchair.&#10;">
            <a:extLst>
              <a:ext uri="{FF2B5EF4-FFF2-40B4-BE49-F238E27FC236}">
                <a16:creationId xmlns:a16="http://schemas.microsoft.com/office/drawing/2014/main" id="{2AE23525-C90D-45DA-B8C3-824C89F67E69}"/>
              </a:ext>
            </a:extLst>
          </p:cNvPr>
          <p:cNvSpPr/>
          <p:nvPr/>
        </p:nvSpPr>
        <p:spPr>
          <a:xfrm>
            <a:off x="4552102" y="2504052"/>
            <a:ext cx="727384" cy="484632"/>
          </a:xfrm>
          <a:prstGeom prst="leftArrow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ZoneTexte 6">
            <a:extLst>
              <a:ext uri="{FF2B5EF4-FFF2-40B4-BE49-F238E27FC236}">
                <a16:creationId xmlns:a16="http://schemas.microsoft.com/office/drawing/2014/main" id="{41DC495F-F10E-4830-832D-206B5AEDF24A}"/>
              </a:ext>
            </a:extLst>
          </p:cNvPr>
          <p:cNvSpPr txBox="1"/>
          <p:nvPr/>
        </p:nvSpPr>
        <p:spPr>
          <a:xfrm>
            <a:off x="5221994" y="2375620"/>
            <a:ext cx="7044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Équipement indispensable attaché a son fauteuil </a:t>
            </a:r>
          </a:p>
        </p:txBody>
      </p:sp>
      <p:sp>
        <p:nvSpPr>
          <p:cNvPr id="15" name="ZoneTexte 6">
            <a:extLst>
              <a:ext uri="{FF2B5EF4-FFF2-40B4-BE49-F238E27FC236}">
                <a16:creationId xmlns:a16="http://schemas.microsoft.com/office/drawing/2014/main" id="{41DC495F-F10E-4830-832D-206B5AEDF24A}"/>
              </a:ext>
            </a:extLst>
          </p:cNvPr>
          <p:cNvSpPr txBox="1"/>
          <p:nvPr/>
        </p:nvSpPr>
        <p:spPr>
          <a:xfrm>
            <a:off x="5247050" y="2728264"/>
            <a:ext cx="6922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Essential </a:t>
            </a:r>
            <a:r>
              <a:rPr kumimoji="0" lang="fr-CA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equipment</a:t>
            </a:r>
            <a:r>
              <a:rPr kumimoji="0" lang="fr-CA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 </a:t>
            </a:r>
            <a:r>
              <a:rPr kumimoji="0" lang="fr-CA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tied</a:t>
            </a:r>
            <a:r>
              <a:rPr kumimoji="0" lang="fr-CA" sz="24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 to </a:t>
            </a:r>
            <a:r>
              <a:rPr kumimoji="0" lang="fr-CA" sz="24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his</a:t>
            </a:r>
            <a:r>
              <a:rPr kumimoji="0" lang="fr-CA" sz="24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 </a:t>
            </a:r>
            <a:r>
              <a:rPr kumimoji="0" lang="fr-CA" sz="24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electric</a:t>
            </a:r>
            <a:r>
              <a:rPr kumimoji="0" lang="fr-CA" sz="24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 </a:t>
            </a:r>
            <a:r>
              <a:rPr kumimoji="0" lang="fr-CA" sz="24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wheelchair</a:t>
            </a:r>
            <a:r>
              <a:rPr kumimoji="0" lang="fr-CA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 </a:t>
            </a:r>
          </a:p>
        </p:txBody>
      </p:sp>
      <p:sp>
        <p:nvSpPr>
          <p:cNvPr id="11" name="Flèche : gauche 8" descr="Pointage vers le dauteuil roulant électrique - Plus de 350 Livres.&#10;&#10;Arrow pointing towards the electric wheelchair - over 350 pounds.&#10;">
            <a:extLst>
              <a:ext uri="{FF2B5EF4-FFF2-40B4-BE49-F238E27FC236}">
                <a16:creationId xmlns:a16="http://schemas.microsoft.com/office/drawing/2014/main" id="{1A42742D-DC2F-4C10-8EE5-DD041A1E286C}"/>
              </a:ext>
            </a:extLst>
          </p:cNvPr>
          <p:cNvSpPr/>
          <p:nvPr/>
        </p:nvSpPr>
        <p:spPr>
          <a:xfrm>
            <a:off x="4016415" y="3421926"/>
            <a:ext cx="1263071" cy="484632"/>
          </a:xfrm>
          <a:prstGeom prst="leftArrow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ZoneTexte 9">
            <a:extLst>
              <a:ext uri="{FF2B5EF4-FFF2-40B4-BE49-F238E27FC236}">
                <a16:creationId xmlns:a16="http://schemas.microsoft.com/office/drawing/2014/main" id="{0A609133-4E91-48B4-A94D-7C4777221028}"/>
              </a:ext>
            </a:extLst>
          </p:cNvPr>
          <p:cNvSpPr txBox="1"/>
          <p:nvPr/>
        </p:nvSpPr>
        <p:spPr>
          <a:xfrm>
            <a:off x="5272973" y="3323082"/>
            <a:ext cx="6510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Fauteuil roulant électrique -</a:t>
            </a:r>
            <a:r>
              <a:rPr kumimoji="0" lang="fr-CA" sz="24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 </a:t>
            </a:r>
            <a:r>
              <a:rPr kumimoji="0" lang="fr-CA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Plus de 350 livres</a:t>
            </a:r>
          </a:p>
        </p:txBody>
      </p:sp>
      <p:sp>
        <p:nvSpPr>
          <p:cNvPr id="16" name="ZoneTexte 9">
            <a:extLst>
              <a:ext uri="{FF2B5EF4-FFF2-40B4-BE49-F238E27FC236}">
                <a16:creationId xmlns:a16="http://schemas.microsoft.com/office/drawing/2014/main" id="{0A609133-4E91-48B4-A94D-7C4777221028}"/>
              </a:ext>
            </a:extLst>
          </p:cNvPr>
          <p:cNvSpPr txBox="1"/>
          <p:nvPr/>
        </p:nvSpPr>
        <p:spPr>
          <a:xfrm>
            <a:off x="5257509" y="3649948"/>
            <a:ext cx="6541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Electric </a:t>
            </a:r>
            <a:r>
              <a:rPr kumimoji="0" lang="fr-CA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wheelchair</a:t>
            </a:r>
            <a:r>
              <a:rPr kumimoji="0" lang="fr-CA" sz="24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 – over 350 pounds</a:t>
            </a:r>
            <a:endParaRPr kumimoji="0" lang="fr-CA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(Body)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0620" y="4571372"/>
            <a:ext cx="5405377" cy="2145951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sz="1400" dirty="0">
                <a:latin typeface="Arial (Body)"/>
              </a:rPr>
              <a:t>Une chance </a:t>
            </a:r>
            <a:r>
              <a:rPr lang="fr-FR" sz="1400" dirty="0" smtClean="0">
                <a:latin typeface="Arial (Body)"/>
              </a:rPr>
              <a:t>que mon </a:t>
            </a:r>
            <a:r>
              <a:rPr lang="fr-FR" sz="1400" dirty="0">
                <a:latin typeface="Arial (Body)"/>
              </a:rPr>
              <a:t>ami Jonathan n’est pas </a:t>
            </a:r>
            <a:r>
              <a:rPr lang="fr-FR" sz="1400" dirty="0" smtClean="0">
                <a:latin typeface="Arial (Body)"/>
              </a:rPr>
              <a:t>obèse. Mais </a:t>
            </a:r>
            <a:r>
              <a:rPr lang="fr-FR" sz="1400" dirty="0">
                <a:latin typeface="Arial (Body)"/>
              </a:rPr>
              <a:t>son </a:t>
            </a:r>
            <a:r>
              <a:rPr lang="fr-FR" sz="1400" dirty="0" smtClean="0">
                <a:latin typeface="Arial (Body)"/>
              </a:rPr>
              <a:t>fauteuil est très lourd </a:t>
            </a:r>
            <a:r>
              <a:rPr lang="fr-FR" sz="1400" dirty="0">
                <a:latin typeface="Arial (Body)"/>
              </a:rPr>
              <a:t>et </a:t>
            </a:r>
            <a:r>
              <a:rPr lang="fr-FR" sz="1400" dirty="0" smtClean="0">
                <a:latin typeface="Arial (Body)"/>
              </a:rPr>
              <a:t>il lui est nécessaire </a:t>
            </a:r>
            <a:r>
              <a:rPr lang="fr-FR" sz="1400" dirty="0">
                <a:latin typeface="Arial (Body)"/>
              </a:rPr>
              <a:t>en tout temps pour sa survie.</a:t>
            </a:r>
          </a:p>
          <a:p>
            <a:pPr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sz="1400" dirty="0">
                <a:latin typeface="Arial (Body)"/>
              </a:rPr>
              <a:t>Peut-on l’évacuer avec son fauteuil s’il est au </a:t>
            </a:r>
            <a:r>
              <a:rPr lang="fr-FR" sz="1400" dirty="0" smtClean="0">
                <a:latin typeface="Arial (Body)"/>
              </a:rPr>
              <a:t>10ième étage </a:t>
            </a:r>
            <a:r>
              <a:rPr lang="fr-FR" sz="1400" dirty="0">
                <a:latin typeface="Arial (Body)"/>
              </a:rPr>
              <a:t>d’un immeuble </a:t>
            </a:r>
            <a:r>
              <a:rPr lang="fr-FR" sz="1400" dirty="0" smtClean="0">
                <a:latin typeface="Arial (Body)"/>
              </a:rPr>
              <a:t>?</a:t>
            </a:r>
            <a:endParaRPr lang="fr-FR" sz="1400" dirty="0">
              <a:latin typeface="Arial (Body)"/>
            </a:endParaRPr>
          </a:p>
        </p:txBody>
      </p:sp>
      <p:sp>
        <p:nvSpPr>
          <p:cNvPr id="17" name="Content Placeholder 3"/>
          <p:cNvSpPr txBox="1">
            <a:spLocks/>
          </p:cNvSpPr>
          <p:nvPr/>
        </p:nvSpPr>
        <p:spPr>
          <a:xfrm>
            <a:off x="6095996" y="4571371"/>
            <a:ext cx="5427789" cy="21459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sz="1400" dirty="0" smtClean="0">
                <a:latin typeface="Arial (Body)"/>
              </a:rPr>
              <a:t>Good </a:t>
            </a:r>
            <a:r>
              <a:rPr lang="fr-FR" sz="1400" dirty="0" err="1" smtClean="0">
                <a:latin typeface="Arial (Body)"/>
              </a:rPr>
              <a:t>thing</a:t>
            </a:r>
            <a:r>
              <a:rPr lang="fr-FR" sz="1400" dirty="0" smtClean="0">
                <a:latin typeface="Arial (Body)"/>
              </a:rPr>
              <a:t> </a:t>
            </a:r>
            <a:r>
              <a:rPr lang="fr-FR" sz="1400" dirty="0" err="1" smtClean="0">
                <a:latin typeface="Arial (Body)"/>
              </a:rPr>
              <a:t>my</a:t>
            </a:r>
            <a:r>
              <a:rPr lang="fr-FR" sz="1400" dirty="0" smtClean="0">
                <a:latin typeface="Arial (Body)"/>
              </a:rPr>
              <a:t> </a:t>
            </a:r>
            <a:r>
              <a:rPr lang="fr-FR" sz="1400" dirty="0" err="1" smtClean="0">
                <a:latin typeface="Arial (Body)"/>
              </a:rPr>
              <a:t>friend</a:t>
            </a:r>
            <a:r>
              <a:rPr lang="fr-FR" sz="1400" dirty="0" smtClean="0">
                <a:latin typeface="Arial (Body)"/>
              </a:rPr>
              <a:t> Jonathan </a:t>
            </a:r>
            <a:r>
              <a:rPr lang="fr-FR" sz="1400" dirty="0" err="1" smtClean="0">
                <a:latin typeface="Arial (Body)"/>
              </a:rPr>
              <a:t>is</a:t>
            </a:r>
            <a:r>
              <a:rPr lang="fr-FR" sz="1400" dirty="0" smtClean="0">
                <a:latin typeface="Arial (Body)"/>
              </a:rPr>
              <a:t> not obese. But </a:t>
            </a:r>
            <a:r>
              <a:rPr lang="fr-FR" sz="1400" dirty="0" err="1" smtClean="0">
                <a:latin typeface="Arial (Body)"/>
              </a:rPr>
              <a:t>his</a:t>
            </a:r>
            <a:r>
              <a:rPr lang="fr-FR" sz="1400" dirty="0" smtClean="0">
                <a:latin typeface="Arial (Body)"/>
              </a:rPr>
              <a:t> </a:t>
            </a:r>
            <a:r>
              <a:rPr lang="fr-FR" sz="1400" dirty="0" err="1" smtClean="0">
                <a:latin typeface="Arial (Body)"/>
              </a:rPr>
              <a:t>wheelchair</a:t>
            </a:r>
            <a:r>
              <a:rPr lang="fr-FR" sz="1400" dirty="0" smtClean="0">
                <a:latin typeface="Arial (Body)"/>
              </a:rPr>
              <a:t> </a:t>
            </a:r>
            <a:r>
              <a:rPr lang="fr-FR" sz="1400" dirty="0" err="1" smtClean="0">
                <a:latin typeface="Arial (Body)"/>
              </a:rPr>
              <a:t>is</a:t>
            </a:r>
            <a:r>
              <a:rPr lang="fr-FR" sz="1400" dirty="0" smtClean="0">
                <a:latin typeface="Arial (Body)"/>
              </a:rPr>
              <a:t> </a:t>
            </a:r>
            <a:r>
              <a:rPr lang="fr-FR" sz="1400" dirty="0" err="1" smtClean="0">
                <a:latin typeface="Arial (Body)"/>
              </a:rPr>
              <a:t>very</a:t>
            </a:r>
            <a:r>
              <a:rPr lang="fr-FR" sz="1400" dirty="0" smtClean="0">
                <a:latin typeface="Arial (Body)"/>
              </a:rPr>
              <a:t> </a:t>
            </a:r>
            <a:r>
              <a:rPr lang="fr-FR" sz="1400" dirty="0" err="1" smtClean="0">
                <a:latin typeface="Arial (Body)"/>
              </a:rPr>
              <a:t>heavy</a:t>
            </a:r>
            <a:r>
              <a:rPr lang="fr-FR" sz="1400" dirty="0" smtClean="0">
                <a:latin typeface="Arial (Body)"/>
              </a:rPr>
              <a:t>, and </a:t>
            </a:r>
            <a:r>
              <a:rPr lang="fr-FR" sz="1400" dirty="0" err="1" smtClean="0">
                <a:latin typeface="Arial (Body)"/>
              </a:rPr>
              <a:t>it</a:t>
            </a:r>
            <a:r>
              <a:rPr lang="fr-FR" sz="1400" dirty="0" smtClean="0">
                <a:latin typeface="Arial (Body)"/>
              </a:rPr>
              <a:t> </a:t>
            </a:r>
            <a:r>
              <a:rPr lang="fr-FR" sz="1400" dirty="0" err="1" smtClean="0">
                <a:latin typeface="Arial (Body)"/>
              </a:rPr>
              <a:t>is</a:t>
            </a:r>
            <a:r>
              <a:rPr lang="fr-FR" sz="1400" dirty="0" smtClean="0">
                <a:latin typeface="Arial (Body)"/>
              </a:rPr>
              <a:t> essential to </a:t>
            </a:r>
            <a:r>
              <a:rPr lang="fr-FR" sz="1400" dirty="0" err="1" smtClean="0">
                <a:latin typeface="Arial (Body)"/>
              </a:rPr>
              <a:t>his</a:t>
            </a:r>
            <a:r>
              <a:rPr lang="fr-FR" sz="1400" dirty="0" smtClean="0">
                <a:latin typeface="Arial (Body)"/>
              </a:rPr>
              <a:t> </a:t>
            </a:r>
            <a:r>
              <a:rPr lang="fr-FR" sz="1400" dirty="0" err="1" smtClean="0">
                <a:latin typeface="Arial (Body)"/>
              </a:rPr>
              <a:t>survival</a:t>
            </a:r>
            <a:r>
              <a:rPr lang="fr-FR" sz="1400" dirty="0" smtClean="0">
                <a:latin typeface="Arial (Body)"/>
              </a:rPr>
              <a:t>. </a:t>
            </a:r>
          </a:p>
          <a:p>
            <a:pPr lvl="1"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sz="1400" dirty="0" smtClean="0">
                <a:latin typeface="Arial (Body)"/>
              </a:rPr>
              <a:t>Can </a:t>
            </a:r>
            <a:r>
              <a:rPr lang="fr-FR" sz="1400" dirty="0" err="1" smtClean="0">
                <a:latin typeface="Arial (Body)"/>
              </a:rPr>
              <a:t>we</a:t>
            </a:r>
            <a:r>
              <a:rPr lang="fr-FR" sz="1400" dirty="0" smtClean="0">
                <a:latin typeface="Arial (Body)"/>
              </a:rPr>
              <a:t> </a:t>
            </a:r>
            <a:r>
              <a:rPr lang="fr-FR" sz="1400" dirty="0" err="1" smtClean="0">
                <a:latin typeface="Arial (Body)"/>
              </a:rPr>
              <a:t>evacuate</a:t>
            </a:r>
            <a:r>
              <a:rPr lang="fr-FR" sz="1400" dirty="0" smtClean="0">
                <a:latin typeface="Arial (Body)"/>
              </a:rPr>
              <a:t> </a:t>
            </a:r>
            <a:r>
              <a:rPr lang="fr-FR" sz="1400" dirty="0" err="1" smtClean="0">
                <a:latin typeface="Arial (Body)"/>
              </a:rPr>
              <a:t>him</a:t>
            </a:r>
            <a:r>
              <a:rPr lang="fr-FR" sz="1400" dirty="0" smtClean="0">
                <a:latin typeface="Arial (Body)"/>
              </a:rPr>
              <a:t> </a:t>
            </a:r>
            <a:r>
              <a:rPr lang="fr-FR" sz="1400" dirty="0" err="1" smtClean="0">
                <a:latin typeface="Arial (Body)"/>
              </a:rPr>
              <a:t>with</a:t>
            </a:r>
            <a:r>
              <a:rPr lang="fr-FR" sz="1400" dirty="0" smtClean="0">
                <a:latin typeface="Arial (Body)"/>
              </a:rPr>
              <a:t> </a:t>
            </a:r>
            <a:r>
              <a:rPr lang="fr-FR" sz="1400" dirty="0" err="1" smtClean="0">
                <a:latin typeface="Arial (Body)"/>
              </a:rPr>
              <a:t>his</a:t>
            </a:r>
            <a:r>
              <a:rPr lang="fr-FR" sz="1400" dirty="0" smtClean="0">
                <a:latin typeface="Arial (Body)"/>
              </a:rPr>
              <a:t> </a:t>
            </a:r>
            <a:r>
              <a:rPr lang="fr-FR" sz="1400" dirty="0" err="1" smtClean="0">
                <a:latin typeface="Arial (Body)"/>
              </a:rPr>
              <a:t>wheelchair</a:t>
            </a:r>
            <a:r>
              <a:rPr lang="fr-FR" sz="1400" dirty="0" smtClean="0">
                <a:latin typeface="Arial (Body)"/>
              </a:rPr>
              <a:t> if </a:t>
            </a:r>
            <a:r>
              <a:rPr lang="fr-FR" sz="1400" dirty="0" err="1" smtClean="0">
                <a:latin typeface="Arial (Body)"/>
              </a:rPr>
              <a:t>he</a:t>
            </a:r>
            <a:r>
              <a:rPr lang="fr-FR" sz="1400" dirty="0" smtClean="0">
                <a:latin typeface="Arial (Body)"/>
              </a:rPr>
              <a:t> </a:t>
            </a:r>
            <a:r>
              <a:rPr lang="fr-FR" sz="1400" dirty="0" err="1" smtClean="0">
                <a:latin typeface="Arial (Body)"/>
              </a:rPr>
              <a:t>is</a:t>
            </a:r>
            <a:r>
              <a:rPr lang="fr-FR" sz="1400" dirty="0" smtClean="0">
                <a:latin typeface="Arial (Body)"/>
              </a:rPr>
              <a:t> on the 10th </a:t>
            </a:r>
            <a:r>
              <a:rPr lang="fr-FR" sz="1400" dirty="0" err="1" smtClean="0">
                <a:latin typeface="Arial (Body)"/>
              </a:rPr>
              <a:t>floor</a:t>
            </a:r>
            <a:r>
              <a:rPr lang="fr-FR" sz="1400" dirty="0" smtClean="0">
                <a:latin typeface="Arial (Body)"/>
              </a:rPr>
              <a:t> of a building?</a:t>
            </a:r>
            <a:endParaRPr lang="fr-FR" sz="1400" dirty="0">
              <a:latin typeface="Arial (Body)"/>
            </a:endParaRPr>
          </a:p>
        </p:txBody>
      </p:sp>
    </p:spTree>
    <p:extLst>
      <p:ext uri="{BB962C8B-B14F-4D97-AF65-F5344CB8AC3E}">
        <p14:creationId xmlns:p14="http://schemas.microsoft.com/office/powerpoint/2010/main" val="236968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5B066-84AC-457E-B03F-C6972CDFA8CB}" type="slidenum">
              <a:rPr lang="fr-FR" smtClean="0"/>
              <a:t>12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046" y="550843"/>
            <a:ext cx="5424677" cy="864624"/>
          </a:xfrm>
        </p:spPr>
        <p:txBody>
          <a:bodyPr>
            <a:noAutofit/>
          </a:bodyPr>
          <a:lstStyle/>
          <a:p>
            <a:r>
              <a:rPr lang="fr-CA" sz="3200" b="1" dirty="0" smtClean="0">
                <a:solidFill>
                  <a:schemeClr val="tx1"/>
                </a:solidFill>
                <a:latin typeface="Arial (Headings)"/>
              </a:rPr>
              <a:t>Que faire pour évacuer chaque personne [2 de 4]</a:t>
            </a:r>
            <a:endParaRPr lang="en-CA" sz="3200" b="1" dirty="0">
              <a:solidFill>
                <a:schemeClr val="tx1"/>
              </a:solidFill>
              <a:latin typeface="Arial (Headings)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3046" y="1616193"/>
            <a:ext cx="542467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dirty="0">
                <a:latin typeface="Arial" panose="020B0604020202020204" pitchFamily="34" charset="0"/>
                <a:ea typeface="Calibri" panose="020F0502020204030204" pitchFamily="34" charset="0"/>
              </a:rPr>
              <a:t>Imaginons une personne de 47 ans avec une déficience intellectuelle, </a:t>
            </a:r>
            <a:r>
              <a:rPr lang="fr-CA" dirty="0" smtClean="0">
                <a:latin typeface="Arial" panose="020B0604020202020204" pitchFamily="34" charset="0"/>
                <a:ea typeface="Calibri" panose="020F0502020204030204" pitchFamily="34" charset="0"/>
              </a:rPr>
              <a:t>qui a toujours vécu </a:t>
            </a:r>
            <a:r>
              <a:rPr lang="fr-CA" dirty="0">
                <a:latin typeface="Arial" panose="020B0604020202020204" pitchFamily="34" charset="0"/>
                <a:ea typeface="Calibri" panose="020F0502020204030204" pitchFamily="34" charset="0"/>
              </a:rPr>
              <a:t>dans la même maison avec ses parents, </a:t>
            </a:r>
            <a:r>
              <a:rPr lang="fr-CA" dirty="0" smtClean="0">
                <a:latin typeface="Arial" panose="020B0604020202020204" pitchFamily="34" charset="0"/>
                <a:ea typeface="Calibri" panose="020F0502020204030204" pitchFamily="34" charset="0"/>
              </a:rPr>
              <a:t>qui ont </a:t>
            </a:r>
            <a:r>
              <a:rPr lang="fr-CA" dirty="0">
                <a:latin typeface="Arial" panose="020B0604020202020204" pitchFamily="34" charset="0"/>
                <a:ea typeface="Calibri" panose="020F0502020204030204" pitchFamily="34" charset="0"/>
              </a:rPr>
              <a:t>70 ans </a:t>
            </a:r>
            <a:r>
              <a:rPr lang="fr-CA" dirty="0" smtClean="0">
                <a:latin typeface="Arial" panose="020B0604020202020204" pitchFamily="34" charset="0"/>
                <a:ea typeface="Calibri" panose="020F0502020204030204" pitchFamily="34" charset="0"/>
              </a:rPr>
              <a:t>passés.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CA" dirty="0" smtClean="0">
                <a:latin typeface="Arial" panose="020B0604020202020204" pitchFamily="34" charset="0"/>
                <a:ea typeface="Calibri" panose="020F0502020204030204" pitchFamily="34" charset="0"/>
              </a:rPr>
              <a:t>Comment </a:t>
            </a:r>
            <a:r>
              <a:rPr lang="fr-CA" dirty="0">
                <a:latin typeface="Arial" panose="020B0604020202020204" pitchFamily="34" charset="0"/>
                <a:ea typeface="Calibri" panose="020F0502020204030204" pitchFamily="34" charset="0"/>
              </a:rPr>
              <a:t>maintenir les routines une fois rendu au gymnase, au milieu du bruit et de gens </a:t>
            </a:r>
            <a:r>
              <a:rPr lang="fr-CA" dirty="0" smtClean="0">
                <a:latin typeface="Arial" panose="020B0604020202020204" pitchFamily="34" charset="0"/>
                <a:ea typeface="Calibri" panose="020F0502020204030204" pitchFamily="34" charset="0"/>
              </a:rPr>
              <a:t>inconnus? </a:t>
            </a:r>
            <a:endParaRPr lang="en-CA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55885" y="550843"/>
            <a:ext cx="5067758" cy="945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 err="1" smtClean="0">
                <a:latin typeface="Arial (Headings)"/>
              </a:rPr>
              <a:t>What</a:t>
            </a:r>
            <a:r>
              <a:rPr lang="fr-FR" sz="3200" b="1" dirty="0" smtClean="0">
                <a:latin typeface="Arial (Headings)"/>
              </a:rPr>
              <a:t> to do to </a:t>
            </a:r>
            <a:r>
              <a:rPr lang="fr-FR" sz="3200" b="1" dirty="0" err="1" smtClean="0">
                <a:latin typeface="Arial (Headings)"/>
              </a:rPr>
              <a:t>evacuate</a:t>
            </a:r>
            <a:r>
              <a:rPr lang="fr-FR" sz="3200" b="1" dirty="0" smtClean="0">
                <a:latin typeface="Arial (Headings)"/>
              </a:rPr>
              <a:t> </a:t>
            </a:r>
            <a:r>
              <a:rPr lang="fr-FR" sz="3200" b="1" dirty="0" err="1" smtClean="0">
                <a:latin typeface="Arial (Headings)"/>
              </a:rPr>
              <a:t>each</a:t>
            </a:r>
            <a:r>
              <a:rPr lang="fr-FR" sz="3200" b="1" dirty="0" smtClean="0">
                <a:latin typeface="Arial (Headings)"/>
              </a:rPr>
              <a:t> </a:t>
            </a:r>
            <a:r>
              <a:rPr lang="fr-FR" sz="3200" b="1" dirty="0" err="1" smtClean="0">
                <a:latin typeface="Arial (Headings)"/>
              </a:rPr>
              <a:t>person</a:t>
            </a:r>
            <a:r>
              <a:rPr lang="fr-FR" sz="3200" b="1" dirty="0" smtClean="0">
                <a:latin typeface="Arial (Headings)"/>
              </a:rPr>
              <a:t> </a:t>
            </a:r>
            <a:r>
              <a:rPr lang="fr-CA" sz="3200" b="1" dirty="0" smtClean="0">
                <a:solidFill>
                  <a:schemeClr val="tx1"/>
                </a:solidFill>
                <a:latin typeface="Arial (Headings)"/>
              </a:rPr>
              <a:t>[2 of 4]</a:t>
            </a:r>
            <a:endParaRPr lang="en-CA" sz="3200" b="1" dirty="0">
              <a:solidFill>
                <a:schemeClr val="tx1"/>
              </a:solidFill>
              <a:latin typeface="Arial (Headings)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55886" y="1570740"/>
            <a:ext cx="5045726" cy="2159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fr-CA" dirty="0" smtClean="0">
                <a:latin typeface="Arial" panose="020B0604020202020204" pitchFamily="34" charset="0"/>
                <a:ea typeface="Calibri" panose="020F0502020204030204" pitchFamily="34" charset="0"/>
              </a:rPr>
              <a:t>Imagine a 47 </a:t>
            </a:r>
            <a:r>
              <a:rPr lang="fr-CA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year</a:t>
            </a:r>
            <a:r>
              <a:rPr lang="fr-CA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CA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old</a:t>
            </a:r>
            <a:r>
              <a:rPr lang="fr-CA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CA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person</a:t>
            </a:r>
            <a:r>
              <a:rPr lang="fr-CA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CA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with</a:t>
            </a:r>
            <a:r>
              <a:rPr lang="fr-CA" dirty="0" smtClean="0">
                <a:latin typeface="Arial" panose="020B0604020202020204" pitchFamily="34" charset="0"/>
                <a:ea typeface="Calibri" panose="020F0502020204030204" pitchFamily="34" charset="0"/>
              </a:rPr>
              <a:t> an </a:t>
            </a:r>
            <a:r>
              <a:rPr lang="fr-CA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intellectual</a:t>
            </a:r>
            <a:r>
              <a:rPr lang="fr-CA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CA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disability</a:t>
            </a:r>
            <a:r>
              <a:rPr lang="fr-CA" dirty="0" smtClean="0"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fr-CA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who</a:t>
            </a:r>
            <a:r>
              <a:rPr lang="fr-CA" dirty="0" smtClean="0">
                <a:latin typeface="Arial" panose="020B0604020202020204" pitchFamily="34" charset="0"/>
                <a:ea typeface="Calibri" panose="020F0502020204030204" pitchFamily="34" charset="0"/>
              </a:rPr>
              <a:t> has </a:t>
            </a:r>
            <a:r>
              <a:rPr lang="fr-CA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always</a:t>
            </a:r>
            <a:r>
              <a:rPr lang="fr-CA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CA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lived</a:t>
            </a:r>
            <a:r>
              <a:rPr lang="fr-CA" dirty="0" smtClean="0">
                <a:latin typeface="Arial" panose="020B0604020202020204" pitchFamily="34" charset="0"/>
                <a:ea typeface="Calibri" panose="020F0502020204030204" pitchFamily="34" charset="0"/>
              </a:rPr>
              <a:t> in the </a:t>
            </a:r>
            <a:r>
              <a:rPr lang="fr-CA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same</a:t>
            </a:r>
            <a:r>
              <a:rPr lang="fr-CA" dirty="0" smtClean="0">
                <a:latin typeface="Arial" panose="020B0604020202020204" pitchFamily="34" charset="0"/>
                <a:ea typeface="Calibri" panose="020F0502020204030204" pitchFamily="34" charset="0"/>
              </a:rPr>
              <a:t> house as </a:t>
            </a:r>
            <a:r>
              <a:rPr lang="fr-CA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his</a:t>
            </a:r>
            <a:r>
              <a:rPr lang="fr-CA" dirty="0" smtClean="0">
                <a:latin typeface="Arial" panose="020B0604020202020204" pitchFamily="34" charset="0"/>
                <a:ea typeface="Calibri" panose="020F0502020204030204" pitchFamily="34" charset="0"/>
              </a:rPr>
              <a:t> parents </a:t>
            </a:r>
            <a:r>
              <a:rPr lang="fr-CA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who</a:t>
            </a:r>
            <a:r>
              <a:rPr lang="fr-CA" dirty="0" smtClean="0">
                <a:latin typeface="Arial" panose="020B0604020202020204" pitchFamily="34" charset="0"/>
                <a:ea typeface="Calibri" panose="020F0502020204030204" pitchFamily="34" charset="0"/>
              </a:rPr>
              <a:t> are over 70 </a:t>
            </a:r>
            <a:r>
              <a:rPr lang="fr-CA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years</a:t>
            </a:r>
            <a:r>
              <a:rPr lang="fr-CA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CA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old</a:t>
            </a:r>
            <a:r>
              <a:rPr lang="fr-CA" dirty="0" smtClean="0"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</a:p>
          <a:p>
            <a:pPr marL="342900" indent="-342900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fr-CA" dirty="0" smtClean="0">
                <a:latin typeface="Arial" panose="020B0604020202020204" pitchFamily="34" charset="0"/>
                <a:ea typeface="Calibri" panose="020F0502020204030204" pitchFamily="34" charset="0"/>
              </a:rPr>
              <a:t>How do </a:t>
            </a:r>
            <a:r>
              <a:rPr lang="fr-CA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we</a:t>
            </a:r>
            <a:r>
              <a:rPr lang="fr-CA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CA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maintain</a:t>
            </a:r>
            <a:r>
              <a:rPr lang="fr-CA" dirty="0" smtClean="0">
                <a:latin typeface="Arial" panose="020B0604020202020204" pitchFamily="34" charset="0"/>
                <a:ea typeface="Calibri" panose="020F0502020204030204" pitchFamily="34" charset="0"/>
              </a:rPr>
              <a:t> routines </a:t>
            </a:r>
            <a:r>
              <a:rPr lang="fr-CA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when</a:t>
            </a:r>
            <a:r>
              <a:rPr lang="fr-CA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CA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they</a:t>
            </a:r>
            <a:r>
              <a:rPr lang="fr-CA" dirty="0" smtClean="0">
                <a:latin typeface="Arial" panose="020B0604020202020204" pitchFamily="34" charset="0"/>
                <a:ea typeface="Calibri" panose="020F0502020204030204" pitchFamily="34" charset="0"/>
              </a:rPr>
              <a:t> are in the gymnasium, in a </a:t>
            </a:r>
            <a:r>
              <a:rPr lang="fr-CA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noisy</a:t>
            </a:r>
            <a:r>
              <a:rPr lang="fr-CA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CA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environment</a:t>
            </a:r>
            <a:r>
              <a:rPr lang="fr-CA" dirty="0" smtClean="0">
                <a:latin typeface="Arial" panose="020B0604020202020204" pitchFamily="34" charset="0"/>
                <a:ea typeface="Calibri" panose="020F0502020204030204" pitchFamily="34" charset="0"/>
              </a:rPr>
              <a:t> and </a:t>
            </a:r>
            <a:r>
              <a:rPr lang="fr-CA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among</a:t>
            </a:r>
            <a:r>
              <a:rPr lang="fr-CA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CA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strangers</a:t>
            </a:r>
            <a:r>
              <a:rPr lang="fr-CA" dirty="0" smtClean="0">
                <a:latin typeface="Arial" panose="020B0604020202020204" pitchFamily="34" charset="0"/>
                <a:ea typeface="Calibri" panose="020F0502020204030204" pitchFamily="34" charset="0"/>
              </a:rPr>
              <a:t>?</a:t>
            </a:r>
            <a:endParaRPr lang="en-CA" dirty="0"/>
          </a:p>
        </p:txBody>
      </p:sp>
      <p:pic>
        <p:nvPicPr>
          <p:cNvPr id="6" name="Content Placeholder 5" descr="La crise du verglas en photos | Le Devoir&#10;&#10;une salle avec des gens reunis qui ecoute la télévision dans un centre de crise.&#10;&#10;A room with people gathered to watch television in a crisis centre.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385" y="3848244"/>
            <a:ext cx="3263222" cy="2090320"/>
          </a:xfrm>
        </p:spPr>
      </p:pic>
      <p:pic>
        <p:nvPicPr>
          <p:cNvPr id="7" name="Content Placeholder 6" descr="Montréal sous la tempête du verglas, janvier 1998 | Archives de Montréal&#10;&#10;on y voit des maman avec leur bébé&#10;&#10;Moms with their babies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993" y="3848244"/>
            <a:ext cx="3647206" cy="2090320"/>
          </a:xfrm>
        </p:spPr>
      </p:pic>
    </p:spTree>
    <p:extLst>
      <p:ext uri="{BB962C8B-B14F-4D97-AF65-F5344CB8AC3E}">
        <p14:creationId xmlns:p14="http://schemas.microsoft.com/office/powerpoint/2010/main" val="30500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5B066-84AC-457E-B03F-C6972CDFA8CB}" type="slidenum">
              <a:rPr lang="fr-FR" smtClean="0"/>
              <a:t>13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634" y="735379"/>
            <a:ext cx="5404338" cy="132556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fr-FR" sz="3200" b="1" dirty="0">
                <a:latin typeface="Arial (Headings)"/>
              </a:rPr>
              <a:t>Que faire pour évacuer chaque personne </a:t>
            </a:r>
            <a:r>
              <a:rPr lang="fr-FR" sz="3200" b="1" dirty="0" smtClean="0">
                <a:latin typeface="Arial (Headings)"/>
              </a:rPr>
              <a:t>[3 </a:t>
            </a:r>
            <a:r>
              <a:rPr lang="fr-FR" sz="3200" b="1" dirty="0">
                <a:latin typeface="Arial (Headings)"/>
              </a:rPr>
              <a:t>de 4] </a:t>
            </a:r>
            <a:endParaRPr lang="en-CA" sz="3200" b="1" dirty="0">
              <a:latin typeface="Arial (Headings)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00801" y="735379"/>
            <a:ext cx="506437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 err="1" smtClean="0">
                <a:latin typeface="Arial (Headings)"/>
              </a:rPr>
              <a:t>What</a:t>
            </a:r>
            <a:r>
              <a:rPr lang="fr-FR" sz="3200" b="1" dirty="0" smtClean="0">
                <a:latin typeface="Arial (Headings)"/>
              </a:rPr>
              <a:t> to do to </a:t>
            </a:r>
            <a:r>
              <a:rPr lang="fr-FR" sz="3200" b="1" dirty="0" err="1" smtClean="0">
                <a:latin typeface="Arial (Headings)"/>
              </a:rPr>
              <a:t>evacuate</a:t>
            </a:r>
            <a:r>
              <a:rPr lang="fr-FR" sz="3200" b="1" dirty="0" smtClean="0">
                <a:latin typeface="Arial (Headings)"/>
              </a:rPr>
              <a:t> </a:t>
            </a:r>
            <a:r>
              <a:rPr lang="fr-FR" sz="3200" b="1" dirty="0" err="1" smtClean="0">
                <a:latin typeface="Arial (Headings)"/>
              </a:rPr>
              <a:t>each</a:t>
            </a:r>
            <a:r>
              <a:rPr lang="fr-FR" sz="3200" b="1" dirty="0" smtClean="0">
                <a:latin typeface="Arial (Headings)"/>
              </a:rPr>
              <a:t> </a:t>
            </a:r>
            <a:r>
              <a:rPr lang="fr-FR" sz="3200" b="1" dirty="0" err="1" smtClean="0">
                <a:latin typeface="Arial (Headings)"/>
              </a:rPr>
              <a:t>person</a:t>
            </a:r>
            <a:r>
              <a:rPr lang="fr-FR" sz="3200" b="1" dirty="0" smtClean="0">
                <a:latin typeface="Arial (Headings)"/>
              </a:rPr>
              <a:t> [3 of 4] </a:t>
            </a:r>
            <a:endParaRPr lang="en-CA" sz="3200" b="1" dirty="0">
              <a:latin typeface="Arial (Headings)"/>
            </a:endParaRPr>
          </a:p>
        </p:txBody>
      </p:sp>
      <p:pic>
        <p:nvPicPr>
          <p:cNvPr id="6" name="Content Placeholder 5" descr="Dossier | La crise du verglas, 20 ans | L'actualité&#10;&#10;on voit un dortoir installer dans un gymnase une personne est coucher dans son lit avec un livre &#10;&#10;Dormitory set up in a gymnasium. A person is laying down with a book.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103" y="2541404"/>
            <a:ext cx="4061400" cy="2520000"/>
          </a:xfrm>
        </p:spPr>
      </p:pic>
      <p:pic>
        <p:nvPicPr>
          <p:cNvPr id="7" name="Content Placeholder 6" descr="Le verglas est aussi une situation d'urgence sociale (7/8) | L'actualité&#10;&#10;On dortoir avec des lit de camp une personne y est coucher&#10;&#10;Dormitory with camping beds. A person is laying down on one of them.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841" y="2577825"/>
            <a:ext cx="4056290" cy="2520000"/>
          </a:xfrm>
        </p:spPr>
      </p:pic>
    </p:spTree>
    <p:extLst>
      <p:ext uri="{BB962C8B-B14F-4D97-AF65-F5344CB8AC3E}">
        <p14:creationId xmlns:p14="http://schemas.microsoft.com/office/powerpoint/2010/main" val="149911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5B066-84AC-457E-B03F-C6972CDFA8CB}" type="slidenum">
              <a:rPr lang="fr-FR" smtClean="0"/>
              <a:t>14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662" y="843741"/>
            <a:ext cx="5439507" cy="1325563"/>
          </a:xfrm>
        </p:spPr>
        <p:txBody>
          <a:bodyPr>
            <a:noAutofit/>
          </a:bodyPr>
          <a:lstStyle/>
          <a:p>
            <a:r>
              <a:rPr lang="fr-FR" sz="3200" b="1" dirty="0">
                <a:latin typeface="Arial (Headings)"/>
              </a:rPr>
              <a:t>Que faire pour évacuer chaque personne </a:t>
            </a:r>
            <a:r>
              <a:rPr lang="fr-FR" sz="3200" b="1" dirty="0" smtClean="0">
                <a:latin typeface="Arial (Headings)"/>
              </a:rPr>
              <a:t>[4 </a:t>
            </a:r>
            <a:r>
              <a:rPr lang="fr-FR" sz="3200" b="1" dirty="0">
                <a:latin typeface="Arial (Headings)"/>
              </a:rPr>
              <a:t>de 4] </a:t>
            </a:r>
            <a:endParaRPr lang="en-CA" sz="3200" b="1" dirty="0">
              <a:latin typeface="Arial (Headings)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504674" y="843740"/>
            <a:ext cx="506600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 err="1" smtClean="0">
                <a:latin typeface="Arial (Headings)"/>
              </a:rPr>
              <a:t>What</a:t>
            </a:r>
            <a:r>
              <a:rPr lang="fr-FR" sz="3200" b="1" dirty="0" smtClean="0">
                <a:latin typeface="Arial (Headings)"/>
              </a:rPr>
              <a:t> to do to </a:t>
            </a:r>
            <a:r>
              <a:rPr lang="fr-FR" sz="3200" b="1" dirty="0" err="1" smtClean="0">
                <a:latin typeface="Arial (Headings)"/>
              </a:rPr>
              <a:t>evacuate</a:t>
            </a:r>
            <a:r>
              <a:rPr lang="fr-FR" sz="3200" b="1" dirty="0" smtClean="0">
                <a:latin typeface="Arial (Headings)"/>
              </a:rPr>
              <a:t> </a:t>
            </a:r>
            <a:r>
              <a:rPr lang="fr-FR" sz="3200" b="1" dirty="0" err="1" smtClean="0">
                <a:latin typeface="Arial (Headings)"/>
              </a:rPr>
              <a:t>each</a:t>
            </a:r>
            <a:r>
              <a:rPr lang="fr-FR" sz="3200" b="1" dirty="0" smtClean="0">
                <a:latin typeface="Arial (Headings)"/>
              </a:rPr>
              <a:t> </a:t>
            </a:r>
            <a:r>
              <a:rPr lang="fr-FR" sz="3200" b="1" dirty="0" err="1" smtClean="0">
                <a:latin typeface="Arial (Headings)"/>
              </a:rPr>
              <a:t>person</a:t>
            </a:r>
            <a:r>
              <a:rPr lang="fr-FR" sz="3200" b="1" dirty="0" smtClean="0">
                <a:latin typeface="Arial (Headings)"/>
              </a:rPr>
              <a:t> [4 of 4] </a:t>
            </a:r>
            <a:endParaRPr lang="en-CA" sz="3200" b="1" dirty="0">
              <a:latin typeface="Arial (Headings)"/>
            </a:endParaRPr>
          </a:p>
        </p:txBody>
      </p:sp>
      <p:pic>
        <p:nvPicPr>
          <p:cNvPr id="6" name="Content Placeholder 5" descr="La crise du verglas : 20 ans déjà ! - Journal le Montérégien&#10;&#10;un local avec des lit de camps et deux personne sont assis avec de la lecture&#10;&#10;A room with camping beds and two people sitting down reading.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118" y="2813146"/>
            <a:ext cx="3700593" cy="2383743"/>
          </a:xfrm>
        </p:spPr>
      </p:pic>
      <p:pic>
        <p:nvPicPr>
          <p:cNvPr id="7" name="Content Placeholder 6" descr="Les écoles réquisitionnées | Le grand verglas de 1998 : immersion dans le  noir et le froid&#10;&#10;un dortoir avec des lit de camp plus haut dans une classe d'ecole&#10;&#10;A dormitory with camping beds set up in a classroom.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406" y="2809422"/>
            <a:ext cx="3444539" cy="2298391"/>
          </a:xfrm>
        </p:spPr>
      </p:pic>
    </p:spTree>
    <p:extLst>
      <p:ext uri="{BB962C8B-B14F-4D97-AF65-F5344CB8AC3E}">
        <p14:creationId xmlns:p14="http://schemas.microsoft.com/office/powerpoint/2010/main" val="11048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5B066-84AC-457E-B03F-C6972CDFA8CB}" type="slidenum">
              <a:rPr lang="fr-FR" smtClean="0"/>
              <a:t>15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938" y="869726"/>
            <a:ext cx="4851138" cy="654274"/>
          </a:xfrm>
        </p:spPr>
        <p:txBody>
          <a:bodyPr>
            <a:normAutofit/>
          </a:bodyPr>
          <a:lstStyle/>
          <a:p>
            <a:r>
              <a:rPr lang="en-CA" sz="3200" b="1" dirty="0" err="1">
                <a:latin typeface="Arial (Headings)"/>
              </a:rPr>
              <a:t>Crise</a:t>
            </a:r>
            <a:r>
              <a:rPr lang="en-CA" sz="3200" b="1" dirty="0">
                <a:latin typeface="Arial (Headings)"/>
              </a:rPr>
              <a:t> du </a:t>
            </a:r>
            <a:r>
              <a:rPr lang="en-CA" sz="3200" b="1" dirty="0" err="1">
                <a:latin typeface="Arial (Headings)"/>
              </a:rPr>
              <a:t>verglas</a:t>
            </a:r>
            <a:r>
              <a:rPr lang="en-CA" sz="3200" b="1" dirty="0">
                <a:latin typeface="Arial (Headings)"/>
              </a:rPr>
              <a:t> 1998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194093" y="869725"/>
            <a:ext cx="5329692" cy="654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dirty="0" smtClean="0">
                <a:latin typeface="Arial (Headings)"/>
              </a:rPr>
              <a:t>1998 Ice storm crisis</a:t>
            </a:r>
            <a:endParaRPr lang="en-CA" sz="3200" b="1" dirty="0">
              <a:latin typeface="Arial (Headings)"/>
            </a:endParaRPr>
          </a:p>
        </p:txBody>
      </p:sp>
      <p:pic>
        <p:nvPicPr>
          <p:cNvPr id="8" name="Content Placeholder 7" descr="Il y a 20 ans, la Crise du verglas – 45eNord.ca&#10;&#10;on voit des militaire marcher dans une rue complètement glacé.&#10;&#10;Members of the military on a frozen street.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38" y="2195290"/>
            <a:ext cx="4554045" cy="2711145"/>
          </a:xfrm>
        </p:spPr>
      </p:pic>
      <p:pic>
        <p:nvPicPr>
          <p:cNvPr id="9" name="Content Placeholder 8" descr="Opération Tempête de verglas (1/8) | L'actualité&#10;&#10;un militaire marche a coté de vehicule militaire stationner.&#10;&#10;A member of the military walks alongside parked military vehicles.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939" y="2194945"/>
            <a:ext cx="4320000" cy="2711490"/>
          </a:xfrm>
        </p:spPr>
      </p:pic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6E3E3BB3-D94D-453A-B8C2-3B0A75560CE6}"/>
              </a:ext>
            </a:extLst>
          </p:cNvPr>
          <p:cNvSpPr txBox="1">
            <a:spLocks/>
          </p:cNvSpPr>
          <p:nvPr/>
        </p:nvSpPr>
        <p:spPr>
          <a:xfrm>
            <a:off x="679938" y="5192718"/>
            <a:ext cx="4956645" cy="4454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CA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(Body)"/>
              </a:rPr>
              <a:t>Merci particulier aux militaires!</a:t>
            </a:r>
            <a:endParaRPr kumimoji="0" lang="fr-CA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(Body)"/>
            </a:endParaRP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6E3E3BB3-D94D-453A-B8C2-3B0A75560CE6}"/>
              </a:ext>
            </a:extLst>
          </p:cNvPr>
          <p:cNvSpPr txBox="1">
            <a:spLocks/>
          </p:cNvSpPr>
          <p:nvPr/>
        </p:nvSpPr>
        <p:spPr>
          <a:xfrm>
            <a:off x="6698939" y="5192718"/>
            <a:ext cx="4824846" cy="7391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CA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(Body)"/>
              </a:rPr>
              <a:t>Special</a:t>
            </a:r>
            <a:r>
              <a:rPr kumimoji="0" lang="fr-CA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(Body)"/>
              </a:rPr>
              <a:t> </a:t>
            </a:r>
            <a:r>
              <a:rPr kumimoji="0" lang="fr-CA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(Body)"/>
              </a:rPr>
              <a:t>thanks</a:t>
            </a:r>
            <a:r>
              <a:rPr kumimoji="0" lang="fr-CA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(Body)"/>
              </a:rPr>
              <a:t> to the </a:t>
            </a:r>
            <a:r>
              <a:rPr kumimoji="0" lang="fr-CA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(Body)"/>
              </a:rPr>
              <a:t>military</a:t>
            </a:r>
            <a:r>
              <a:rPr kumimoji="0" lang="fr-CA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(Body)"/>
              </a:rPr>
              <a:t>!</a:t>
            </a:r>
            <a:endParaRPr kumimoji="0" lang="fr-CA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(Body)"/>
            </a:endParaRPr>
          </a:p>
        </p:txBody>
      </p:sp>
    </p:spTree>
    <p:extLst>
      <p:ext uri="{BB962C8B-B14F-4D97-AF65-F5344CB8AC3E}">
        <p14:creationId xmlns:p14="http://schemas.microsoft.com/office/powerpoint/2010/main" val="413705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5B066-84AC-457E-B03F-C6972CDFA8CB}" type="slidenum">
              <a:rPr lang="fr-FR" smtClean="0"/>
              <a:t>16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831" y="828313"/>
            <a:ext cx="5368145" cy="79871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CA" sz="3200" b="1" dirty="0" err="1">
                <a:latin typeface="Arial (Headings)"/>
              </a:rPr>
              <a:t>Constat</a:t>
            </a:r>
            <a:r>
              <a:rPr lang="en-CA" sz="3200" b="1" dirty="0">
                <a:latin typeface="Arial (Headings)"/>
              </a:rPr>
              <a:t> sur la </a:t>
            </a:r>
            <a:r>
              <a:rPr lang="en-CA" sz="3200" b="1" dirty="0" err="1">
                <a:latin typeface="Arial (Headings)"/>
              </a:rPr>
              <a:t>solidarité</a:t>
            </a:r>
            <a:endParaRPr lang="en-CA" sz="3200" b="1" dirty="0">
              <a:latin typeface="Arial (Headings)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6444001" y="828313"/>
            <a:ext cx="5133621" cy="7987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CA" sz="3200" b="1" dirty="0" smtClean="0">
                <a:latin typeface="Arial (Headings)"/>
              </a:rPr>
              <a:t>Findings on solidarity</a:t>
            </a:r>
            <a:endParaRPr lang="en-CA" sz="3200" b="1" dirty="0">
              <a:latin typeface="Arial (Headings)"/>
            </a:endParaRPr>
          </a:p>
        </p:txBody>
      </p:sp>
      <p:pic>
        <p:nvPicPr>
          <p:cNvPr id="8" name="Picture 7" descr="Foodtastic fait l'acquisition d'Au Coq | La Presse&#10;&#10;ici un repas de chez Au Coq BBQ.&#10;&#10;A meal from Au Coq BBQ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30" y="2644049"/>
            <a:ext cx="3174799" cy="2160000"/>
          </a:xfrm>
          <a:prstGeom prst="rect">
            <a:avLst/>
          </a:prstGeom>
        </p:spPr>
      </p:pic>
      <p:sp>
        <p:nvSpPr>
          <p:cNvPr id="10" name="Espace réservé du contenu 6">
            <a:extLst>
              <a:ext uri="{FF2B5EF4-FFF2-40B4-BE49-F238E27FC236}">
                <a16:creationId xmlns:a16="http://schemas.microsoft.com/office/drawing/2014/main" id="{02A8AF54-684A-4497-A0BD-906ECF9A96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03518" y="5042199"/>
            <a:ext cx="1351627" cy="4773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CA" sz="2400" dirty="0">
                <a:latin typeface="Arial (Body)"/>
              </a:rPr>
              <a:t>Ma ville	</a:t>
            </a:r>
          </a:p>
        </p:txBody>
      </p:sp>
      <p:sp>
        <p:nvSpPr>
          <p:cNvPr id="13" name="Espace réservé du contenu 6">
            <a:extLst>
              <a:ext uri="{FF2B5EF4-FFF2-40B4-BE49-F238E27FC236}">
                <a16:creationId xmlns:a16="http://schemas.microsoft.com/office/drawing/2014/main" id="{02A8AF54-684A-4497-A0BD-906ECF9A96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81561" y="5531912"/>
            <a:ext cx="1195539" cy="4773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CA" sz="2400" dirty="0" err="1" smtClean="0">
                <a:latin typeface="Arial (Body)"/>
              </a:rPr>
              <a:t>My</a:t>
            </a:r>
            <a:r>
              <a:rPr lang="fr-CA" sz="2400" dirty="0" smtClean="0">
                <a:latin typeface="Arial (Body)"/>
              </a:rPr>
              <a:t> city</a:t>
            </a:r>
            <a:r>
              <a:rPr lang="fr-CA" sz="2400" dirty="0">
                <a:latin typeface="Arial (Body)"/>
              </a:rPr>
              <a:t>	</a:t>
            </a:r>
          </a:p>
        </p:txBody>
      </p:sp>
      <p:pic>
        <p:nvPicPr>
          <p:cNvPr id="9" name="Picture 8" descr="Foodtastic fait l'acquisition d'Au Coq | La Presse&#10;&#10;Un sandwich et des croustilles.&#10;&#10;A sandwich and chips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006" y="2644049"/>
            <a:ext cx="3157941" cy="2160000"/>
          </a:xfrm>
          <a:prstGeom prst="rect">
            <a:avLst/>
          </a:prstGeom>
        </p:spPr>
      </p:pic>
      <p:sp>
        <p:nvSpPr>
          <p:cNvPr id="11" name="Espace réservé du contenu 6">
            <a:extLst>
              <a:ext uri="{FF2B5EF4-FFF2-40B4-BE49-F238E27FC236}">
                <a16:creationId xmlns:a16="http://schemas.microsoft.com/office/drawing/2014/main" id="{02A8AF54-684A-4497-A0BD-906ECF9A961E}"/>
              </a:ext>
            </a:extLst>
          </p:cNvPr>
          <p:cNvSpPr txBox="1">
            <a:spLocks/>
          </p:cNvSpPr>
          <p:nvPr/>
        </p:nvSpPr>
        <p:spPr>
          <a:xfrm>
            <a:off x="5216887" y="5131677"/>
            <a:ext cx="1760579" cy="4002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CA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(Body)"/>
              </a:rPr>
              <a:t>Autre villes</a:t>
            </a:r>
            <a:endParaRPr kumimoji="0" lang="fr-CA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(Body)"/>
            </a:endParaRPr>
          </a:p>
        </p:txBody>
      </p:sp>
      <p:sp>
        <p:nvSpPr>
          <p:cNvPr id="14" name="Espace réservé du contenu 6">
            <a:extLst>
              <a:ext uri="{FF2B5EF4-FFF2-40B4-BE49-F238E27FC236}">
                <a16:creationId xmlns:a16="http://schemas.microsoft.com/office/drawing/2014/main" id="{02A8AF54-684A-4497-A0BD-906ECF9A961E}"/>
              </a:ext>
            </a:extLst>
          </p:cNvPr>
          <p:cNvSpPr txBox="1">
            <a:spLocks/>
          </p:cNvSpPr>
          <p:nvPr/>
        </p:nvSpPr>
        <p:spPr>
          <a:xfrm>
            <a:off x="5195214" y="5570470"/>
            <a:ext cx="1760579" cy="4002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CA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(Body)"/>
              </a:rPr>
              <a:t>Other</a:t>
            </a:r>
            <a:r>
              <a:rPr kumimoji="0" lang="fr-CA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(Body)"/>
              </a:rPr>
              <a:t> </a:t>
            </a:r>
            <a:r>
              <a:rPr kumimoji="0" lang="fr-CA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(Body)"/>
              </a:rPr>
              <a:t>cities</a:t>
            </a:r>
            <a:endParaRPr kumimoji="0" lang="fr-CA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(Body)"/>
            </a:endParaRPr>
          </a:p>
        </p:txBody>
      </p:sp>
      <p:pic>
        <p:nvPicPr>
          <p:cNvPr id="7" name="Content Placeholder 6" descr="Foodtastic fait l'acquisition d'Au Coq | La Presse&#10;&#10;Des biscuits et un verre de lait.&#10;&#10;Cookies and a glass of milk."/>
          <p:cNvPicPr>
            <a:picLocks noGrp="1" noChangeAspect="1"/>
          </p:cNvPicPr>
          <p:nvPr>
            <p:ph sz="half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323" y="2644775"/>
            <a:ext cx="3289299" cy="2159000"/>
          </a:xfrm>
        </p:spPr>
      </p:pic>
      <p:sp>
        <p:nvSpPr>
          <p:cNvPr id="12" name="Espace réservé du contenu 6">
            <a:extLst>
              <a:ext uri="{FF2B5EF4-FFF2-40B4-BE49-F238E27FC236}">
                <a16:creationId xmlns:a16="http://schemas.microsoft.com/office/drawing/2014/main" id="{02A8AF54-684A-4497-A0BD-906ECF9A961E}"/>
              </a:ext>
            </a:extLst>
          </p:cNvPr>
          <p:cNvSpPr txBox="1">
            <a:spLocks/>
          </p:cNvSpPr>
          <p:nvPr/>
        </p:nvSpPr>
        <p:spPr>
          <a:xfrm>
            <a:off x="8985521" y="5061639"/>
            <a:ext cx="1894902" cy="470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CA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(Body)"/>
              </a:rPr>
              <a:t> Et parfois…  </a:t>
            </a:r>
            <a:endParaRPr kumimoji="0" lang="fr-CA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(Body)"/>
            </a:endParaRPr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id="{02A8AF54-684A-4497-A0BD-906ECF9A961E}"/>
              </a:ext>
            </a:extLst>
          </p:cNvPr>
          <p:cNvSpPr txBox="1">
            <a:spLocks/>
          </p:cNvSpPr>
          <p:nvPr/>
        </p:nvSpPr>
        <p:spPr>
          <a:xfrm>
            <a:off x="8661535" y="5570470"/>
            <a:ext cx="2641329" cy="470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CA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(Body)"/>
              </a:rPr>
              <a:t>And </a:t>
            </a:r>
            <a:r>
              <a:rPr kumimoji="0" lang="fr-CA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(Body)"/>
              </a:rPr>
              <a:t>sometimes</a:t>
            </a:r>
            <a:r>
              <a:rPr kumimoji="0" lang="fr-CA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(Body)"/>
              </a:rPr>
              <a:t>…</a:t>
            </a:r>
            <a:endParaRPr kumimoji="0" lang="fr-CA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(Body)"/>
            </a:endParaRPr>
          </a:p>
        </p:txBody>
      </p:sp>
    </p:spTree>
    <p:extLst>
      <p:ext uri="{BB962C8B-B14F-4D97-AF65-F5344CB8AC3E}">
        <p14:creationId xmlns:p14="http://schemas.microsoft.com/office/powerpoint/2010/main" val="52872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5B066-84AC-457E-B03F-C6972CDFA8CB}" type="slidenum">
              <a:rPr lang="fr-FR" smtClean="0"/>
              <a:t>17</a:t>
            </a:fld>
            <a:endParaRPr lang="fr-F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938" y="539262"/>
            <a:ext cx="5443068" cy="786301"/>
          </a:xfrm>
        </p:spPr>
        <p:txBody>
          <a:bodyPr>
            <a:noAutofit/>
          </a:bodyPr>
          <a:lstStyle/>
          <a:p>
            <a:pPr marL="92075"/>
            <a:r>
              <a:rPr lang="fr-FR" sz="3200" b="1" dirty="0">
                <a:latin typeface="Arial (Headings)"/>
              </a:rPr>
              <a:t>Constats sur les </a:t>
            </a:r>
            <a:r>
              <a:rPr lang="fr-FR" sz="3200" b="1" dirty="0" smtClean="0">
                <a:latin typeface="Arial (Headings)"/>
              </a:rPr>
              <a:t>solutions manquantes [1 de 2]</a:t>
            </a:r>
            <a:endParaRPr lang="en-CA" sz="3200" b="1" dirty="0">
              <a:latin typeface="Arial (Headings)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9938" y="1542063"/>
            <a:ext cx="5443068" cy="4996849"/>
          </a:xfrm>
        </p:spPr>
        <p:txBody>
          <a:bodyPr>
            <a:noAutofit/>
          </a:bodyPr>
          <a:lstStyle/>
          <a:p>
            <a:pPr marL="379413" lvl="1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fr-FR" sz="1600" dirty="0">
                <a:latin typeface="Arial (Body)"/>
              </a:rPr>
              <a:t>Confidentialité et libre </a:t>
            </a:r>
            <a:r>
              <a:rPr lang="fr-FR" sz="1600" dirty="0" smtClean="0">
                <a:latin typeface="Arial (Body)"/>
              </a:rPr>
              <a:t>choix:</a:t>
            </a:r>
          </a:p>
          <a:p>
            <a:pPr marL="804863" lvl="2" indent="-352425">
              <a:lnSpc>
                <a:spcPct val="200000"/>
              </a:lnSpc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fr-FR" sz="1600" dirty="0" smtClean="0">
                <a:latin typeface="Arial (Body)"/>
              </a:rPr>
              <a:t>Droit </a:t>
            </a:r>
            <a:r>
              <a:rPr lang="fr-FR" sz="1600" dirty="0">
                <a:latin typeface="Arial (Body)"/>
              </a:rPr>
              <a:t>de demander que ma confidentialité soit levée dans certains cas </a:t>
            </a:r>
            <a:r>
              <a:rPr lang="fr-FR" sz="1600" dirty="0" smtClean="0">
                <a:latin typeface="Arial (Body)"/>
              </a:rPr>
              <a:t>d’urgence</a:t>
            </a:r>
            <a:endParaRPr lang="fr-FR" sz="1600" dirty="0">
              <a:latin typeface="Arial (Body)"/>
            </a:endParaRPr>
          </a:p>
          <a:p>
            <a:pPr marL="379413" lvl="1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fr-FR" sz="1600" dirty="0" smtClean="0">
                <a:latin typeface="Arial (Body)"/>
              </a:rPr>
              <a:t>Communauté résiliente:</a:t>
            </a:r>
          </a:p>
          <a:p>
            <a:pPr marL="804863" lvl="2" indent="-352425">
              <a:lnSpc>
                <a:spcPct val="200000"/>
              </a:lnSpc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fr-FR" sz="1600" dirty="0" smtClean="0">
                <a:latin typeface="Arial (Body)"/>
              </a:rPr>
              <a:t>Pourquoi </a:t>
            </a:r>
            <a:r>
              <a:rPr lang="fr-FR" sz="1600" dirty="0">
                <a:latin typeface="Arial (Body)"/>
              </a:rPr>
              <a:t>pas des « Emergency Angel </a:t>
            </a:r>
            <a:r>
              <a:rPr lang="fr-FR" sz="1600" dirty="0" smtClean="0">
                <a:latin typeface="Arial (Body)"/>
              </a:rPr>
              <a:t>»?</a:t>
            </a:r>
          </a:p>
          <a:p>
            <a:pPr marL="379413" lvl="1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fr-FR" sz="1600" dirty="0" smtClean="0">
                <a:latin typeface="Arial (Body)"/>
              </a:rPr>
              <a:t>Normes de métiers:</a:t>
            </a:r>
          </a:p>
          <a:p>
            <a:pPr marL="804863" lvl="2" indent="-352425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fr-FR" sz="1600" dirty="0" smtClean="0">
                <a:latin typeface="Arial (Body)"/>
              </a:rPr>
              <a:t>Formation de toute personne susceptible d’avoir à intervenir avec une personne en situation de handicap</a:t>
            </a:r>
            <a:endParaRPr lang="fr-FR" sz="1600" dirty="0">
              <a:latin typeface="Arial (Body)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96628" y="445477"/>
            <a:ext cx="5250603" cy="880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3538"/>
            <a:r>
              <a:rPr lang="fr-FR" sz="3200" b="1" dirty="0" err="1" smtClean="0">
                <a:latin typeface="Arial (Headings)"/>
              </a:rPr>
              <a:t>Findings</a:t>
            </a:r>
            <a:r>
              <a:rPr lang="fr-FR" sz="3200" b="1" dirty="0" smtClean="0">
                <a:latin typeface="Arial (Headings)"/>
              </a:rPr>
              <a:t> on </a:t>
            </a:r>
            <a:r>
              <a:rPr lang="fr-FR" sz="3200" b="1" dirty="0" err="1" smtClean="0">
                <a:latin typeface="Arial (Headings)"/>
              </a:rPr>
              <a:t>missing</a:t>
            </a:r>
            <a:r>
              <a:rPr lang="fr-FR" sz="3200" b="1" dirty="0" smtClean="0">
                <a:latin typeface="Arial (Headings)"/>
              </a:rPr>
              <a:t> solutions [1 of 2]</a:t>
            </a:r>
            <a:endParaRPr lang="en-CA" sz="3200" b="1" dirty="0">
              <a:latin typeface="Arial (Headings)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6123006" y="1542062"/>
            <a:ext cx="5424225" cy="4996849"/>
          </a:xfrm>
        </p:spPr>
        <p:txBody>
          <a:bodyPr>
            <a:noAutofit/>
          </a:bodyPr>
          <a:lstStyle/>
          <a:p>
            <a:pPr marL="379413" lvl="1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fr-FR" sz="1600" dirty="0" err="1" smtClean="0">
                <a:latin typeface="Arial (Body)"/>
              </a:rPr>
              <a:t>Confidentiality</a:t>
            </a:r>
            <a:r>
              <a:rPr lang="fr-FR" sz="1600" dirty="0" smtClean="0">
                <a:latin typeface="Arial (Body)"/>
              </a:rPr>
              <a:t> and free </a:t>
            </a:r>
            <a:r>
              <a:rPr lang="fr-FR" sz="1600" dirty="0" err="1" smtClean="0">
                <a:latin typeface="Arial (Body)"/>
              </a:rPr>
              <a:t>choice</a:t>
            </a:r>
            <a:r>
              <a:rPr lang="fr-FR" sz="1600" dirty="0" smtClean="0">
                <a:latin typeface="Arial (Body)"/>
              </a:rPr>
              <a:t>:</a:t>
            </a:r>
          </a:p>
          <a:p>
            <a:pPr marL="804863" lvl="2" indent="-352425">
              <a:lnSpc>
                <a:spcPct val="200000"/>
              </a:lnSpc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fr-FR" sz="1600" dirty="0" err="1" smtClean="0">
                <a:latin typeface="Arial (Body)"/>
              </a:rPr>
              <a:t>Having</a:t>
            </a:r>
            <a:r>
              <a:rPr lang="fr-FR" sz="1600" dirty="0" smtClean="0">
                <a:latin typeface="Arial (Body)"/>
              </a:rPr>
              <a:t> the right to </a:t>
            </a:r>
            <a:r>
              <a:rPr lang="fr-FR" sz="1600" dirty="0" err="1" smtClean="0">
                <a:latin typeface="Arial (Body)"/>
              </a:rPr>
              <a:t>ask</a:t>
            </a:r>
            <a:r>
              <a:rPr lang="fr-FR" sz="1600" dirty="0" smtClean="0">
                <a:latin typeface="Arial (Body)"/>
              </a:rPr>
              <a:t> to lift </a:t>
            </a:r>
            <a:r>
              <a:rPr lang="fr-FR" sz="1600" dirty="0" err="1" smtClean="0">
                <a:latin typeface="Arial (Body)"/>
              </a:rPr>
              <a:t>my</a:t>
            </a:r>
            <a:r>
              <a:rPr lang="fr-FR" sz="1600" dirty="0" smtClean="0">
                <a:latin typeface="Arial (Body)"/>
              </a:rPr>
              <a:t> </a:t>
            </a:r>
            <a:r>
              <a:rPr lang="fr-FR" sz="1600" dirty="0" err="1" smtClean="0">
                <a:latin typeface="Arial (Body)"/>
              </a:rPr>
              <a:t>confidentiality</a:t>
            </a:r>
            <a:r>
              <a:rPr lang="fr-FR" sz="1600" dirty="0" smtClean="0">
                <a:latin typeface="Arial (Body)"/>
              </a:rPr>
              <a:t> in </a:t>
            </a:r>
            <a:r>
              <a:rPr lang="fr-FR" sz="1600" dirty="0" err="1" smtClean="0">
                <a:latin typeface="Arial (Body)"/>
              </a:rPr>
              <a:t>some</a:t>
            </a:r>
            <a:r>
              <a:rPr lang="fr-FR" sz="1600" dirty="0" smtClean="0">
                <a:latin typeface="Arial (Body)"/>
              </a:rPr>
              <a:t> emergency situations</a:t>
            </a:r>
          </a:p>
          <a:p>
            <a:pPr marL="379413" lvl="1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fr-FR" sz="1600" dirty="0" err="1" smtClean="0">
                <a:latin typeface="Arial (Body)"/>
              </a:rPr>
              <a:t>Resilient</a:t>
            </a:r>
            <a:r>
              <a:rPr lang="fr-FR" sz="1600" dirty="0" smtClean="0">
                <a:latin typeface="Arial (Body)"/>
              </a:rPr>
              <a:t> </a:t>
            </a:r>
            <a:r>
              <a:rPr lang="fr-FR" sz="1600" dirty="0" err="1" smtClean="0">
                <a:latin typeface="Arial (Body)"/>
              </a:rPr>
              <a:t>communities</a:t>
            </a:r>
            <a:r>
              <a:rPr lang="fr-FR" sz="1600" dirty="0" smtClean="0">
                <a:latin typeface="Arial (Body)"/>
              </a:rPr>
              <a:t>:</a:t>
            </a:r>
          </a:p>
          <a:p>
            <a:pPr marL="804863" lvl="2" indent="-352425">
              <a:lnSpc>
                <a:spcPct val="200000"/>
              </a:lnSpc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fr-FR" sz="1600" dirty="0" err="1" smtClean="0">
                <a:latin typeface="Arial (Body)"/>
              </a:rPr>
              <a:t>Why</a:t>
            </a:r>
            <a:r>
              <a:rPr lang="fr-FR" sz="1600" dirty="0" smtClean="0">
                <a:latin typeface="Arial (Body)"/>
              </a:rPr>
              <a:t> not </a:t>
            </a:r>
            <a:r>
              <a:rPr lang="en-CA" sz="1600" dirty="0" smtClean="0">
                <a:latin typeface="Arial (Body)"/>
              </a:rPr>
              <a:t>“</a:t>
            </a:r>
            <a:r>
              <a:rPr lang="fr-FR" sz="1600" dirty="0" smtClean="0">
                <a:latin typeface="Arial (Body)"/>
              </a:rPr>
              <a:t>Emergency </a:t>
            </a:r>
            <a:r>
              <a:rPr lang="fr-FR" sz="1600" dirty="0" err="1" smtClean="0">
                <a:latin typeface="Arial (Body)"/>
              </a:rPr>
              <a:t>Angels</a:t>
            </a:r>
            <a:r>
              <a:rPr lang="en-CA" sz="1600" dirty="0" smtClean="0">
                <a:latin typeface="Arial (Body)"/>
              </a:rPr>
              <a:t>”</a:t>
            </a:r>
            <a:r>
              <a:rPr lang="fr-FR" sz="1600" dirty="0" smtClean="0">
                <a:latin typeface="Arial (Body)"/>
              </a:rPr>
              <a:t>?</a:t>
            </a:r>
          </a:p>
          <a:p>
            <a:pPr marL="379413" lvl="1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fr-FR" sz="1600" dirty="0" smtClean="0">
                <a:latin typeface="Arial (Body)"/>
              </a:rPr>
              <a:t>Standards for jobs:</a:t>
            </a:r>
          </a:p>
          <a:p>
            <a:pPr marL="804863" lvl="2" indent="-352425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fr-FR" sz="1600" dirty="0" smtClean="0">
                <a:latin typeface="Arial (Body)"/>
              </a:rPr>
              <a:t>Training for </a:t>
            </a:r>
            <a:r>
              <a:rPr lang="fr-FR" sz="1600" dirty="0" err="1" smtClean="0">
                <a:latin typeface="Arial (Body)"/>
              </a:rPr>
              <a:t>any</a:t>
            </a:r>
            <a:r>
              <a:rPr lang="fr-FR" sz="1600" dirty="0" smtClean="0">
                <a:latin typeface="Arial (Body)"/>
              </a:rPr>
              <a:t> </a:t>
            </a:r>
            <a:r>
              <a:rPr lang="fr-FR" sz="1600" dirty="0" err="1" smtClean="0">
                <a:latin typeface="Arial (Body)"/>
              </a:rPr>
              <a:t>person</a:t>
            </a:r>
            <a:r>
              <a:rPr lang="fr-FR" sz="1600" dirty="0" smtClean="0">
                <a:latin typeface="Arial (Body)"/>
              </a:rPr>
              <a:t> </a:t>
            </a:r>
            <a:r>
              <a:rPr lang="fr-FR" sz="1600" dirty="0" err="1" smtClean="0">
                <a:latin typeface="Arial (Body)"/>
              </a:rPr>
              <a:t>who</a:t>
            </a:r>
            <a:r>
              <a:rPr lang="fr-FR" sz="1600" dirty="0" smtClean="0">
                <a:latin typeface="Arial (Body)"/>
              </a:rPr>
              <a:t> </a:t>
            </a:r>
            <a:r>
              <a:rPr lang="fr-FR" sz="1600" dirty="0" err="1" smtClean="0">
                <a:latin typeface="Arial (Body)"/>
              </a:rPr>
              <a:t>may</a:t>
            </a:r>
            <a:r>
              <a:rPr lang="fr-FR" sz="1600" dirty="0" smtClean="0">
                <a:latin typeface="Arial (Body)"/>
              </a:rPr>
              <a:t> have to </a:t>
            </a:r>
            <a:r>
              <a:rPr lang="fr-FR" sz="1600" dirty="0" err="1" smtClean="0">
                <a:latin typeface="Arial (Body)"/>
              </a:rPr>
              <a:t>intervene</a:t>
            </a:r>
            <a:r>
              <a:rPr lang="fr-FR" sz="1600" dirty="0" smtClean="0">
                <a:latin typeface="Arial (Body)"/>
              </a:rPr>
              <a:t> </a:t>
            </a:r>
            <a:r>
              <a:rPr lang="fr-FR" sz="1600" dirty="0" err="1" smtClean="0">
                <a:latin typeface="Arial (Body)"/>
              </a:rPr>
              <a:t>with</a:t>
            </a:r>
            <a:r>
              <a:rPr lang="fr-FR" sz="1600" dirty="0" smtClean="0">
                <a:latin typeface="Arial (Body)"/>
              </a:rPr>
              <a:t> </a:t>
            </a:r>
            <a:r>
              <a:rPr lang="fr-FR" sz="1600" dirty="0" err="1" smtClean="0">
                <a:latin typeface="Arial (Body)"/>
              </a:rPr>
              <a:t>persons</a:t>
            </a:r>
            <a:r>
              <a:rPr lang="fr-FR" sz="1600" dirty="0" smtClean="0">
                <a:latin typeface="Arial (Body)"/>
              </a:rPr>
              <a:t> </a:t>
            </a:r>
            <a:r>
              <a:rPr lang="fr-FR" sz="1600" dirty="0" err="1" smtClean="0">
                <a:latin typeface="Arial (Body)"/>
              </a:rPr>
              <a:t>with</a:t>
            </a:r>
            <a:r>
              <a:rPr lang="fr-FR" sz="1600" dirty="0" smtClean="0">
                <a:latin typeface="Arial (Body)"/>
              </a:rPr>
              <a:t> </a:t>
            </a:r>
            <a:r>
              <a:rPr lang="fr-FR" sz="1600" dirty="0" err="1" smtClean="0">
                <a:latin typeface="Arial (Body)"/>
              </a:rPr>
              <a:t>disabilities</a:t>
            </a:r>
            <a:endParaRPr lang="fr-FR" sz="1600" dirty="0">
              <a:latin typeface="Arial (Body)"/>
            </a:endParaRPr>
          </a:p>
        </p:txBody>
      </p:sp>
    </p:spTree>
    <p:extLst>
      <p:ext uri="{BB962C8B-B14F-4D97-AF65-F5344CB8AC3E}">
        <p14:creationId xmlns:p14="http://schemas.microsoft.com/office/powerpoint/2010/main" val="212722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218985" y="6335047"/>
            <a:ext cx="627183" cy="365125"/>
          </a:xfrm>
        </p:spPr>
        <p:txBody>
          <a:bodyPr/>
          <a:lstStyle/>
          <a:p>
            <a:fld id="{F295B066-84AC-457E-B03F-C6972CDFA8CB}" type="slidenum">
              <a:rPr lang="fr-FR" smtClean="0"/>
              <a:t>18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830" y="422031"/>
            <a:ext cx="5357447" cy="96709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r-FR" sz="3200" b="1" dirty="0">
                <a:solidFill>
                  <a:srgbClr val="E7E6E6">
                    <a:lumMod val="10000"/>
                  </a:srgbClr>
                </a:solidFill>
                <a:latin typeface="Arial (Headings)"/>
              </a:rPr>
              <a:t>Constats sur les solutions manquantes </a:t>
            </a:r>
            <a:r>
              <a:rPr lang="fr-FR" sz="3200" b="1" dirty="0" smtClean="0">
                <a:solidFill>
                  <a:srgbClr val="E7E6E6">
                    <a:lumMod val="10000"/>
                  </a:srgbClr>
                </a:solidFill>
                <a:latin typeface="Arial (Headings)"/>
              </a:rPr>
              <a:t>[2 </a:t>
            </a:r>
            <a:r>
              <a:rPr lang="fr-FR" sz="3200" b="1" dirty="0">
                <a:solidFill>
                  <a:srgbClr val="E7E6E6">
                    <a:lumMod val="10000"/>
                  </a:srgbClr>
                </a:solidFill>
                <a:latin typeface="Arial (Headings)"/>
              </a:rPr>
              <a:t>de </a:t>
            </a:r>
            <a:r>
              <a:rPr lang="fr-FR" sz="3200" b="1" dirty="0" smtClean="0">
                <a:solidFill>
                  <a:srgbClr val="E7E6E6">
                    <a:lumMod val="10000"/>
                  </a:srgbClr>
                </a:solidFill>
                <a:latin typeface="Arial (Headings)"/>
              </a:rPr>
              <a:t>2]</a:t>
            </a:r>
            <a:endParaRPr lang="en-CA" sz="3600" b="1" dirty="0">
              <a:latin typeface="Arial (Headings)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6830" y="1550382"/>
            <a:ext cx="5357447" cy="4967229"/>
          </a:xfrm>
        </p:spPr>
        <p:txBody>
          <a:bodyPr>
            <a:noAutofit/>
          </a:bodyPr>
          <a:lstStyle/>
          <a:p>
            <a:pPr marL="322263" lvl="1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fr-FR" sz="1600" dirty="0" smtClean="0">
                <a:latin typeface="Arial (Body)"/>
              </a:rPr>
              <a:t>Lire </a:t>
            </a:r>
            <a:r>
              <a:rPr lang="fr-FR" sz="1600" dirty="0">
                <a:latin typeface="Arial (Body)"/>
              </a:rPr>
              <a:t>le territoire à travers les gens qui y </a:t>
            </a:r>
            <a:r>
              <a:rPr lang="fr-FR" sz="1600" dirty="0" smtClean="0">
                <a:latin typeface="Arial (Body)"/>
              </a:rPr>
              <a:t>vivent:</a:t>
            </a:r>
          </a:p>
          <a:p>
            <a:pPr marL="804863" lvl="2" indent="-352425">
              <a:lnSpc>
                <a:spcPct val="200000"/>
              </a:lnSpc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fr-FR" sz="1600" dirty="0" smtClean="0">
                <a:latin typeface="Arial (Body)"/>
              </a:rPr>
              <a:t>Quelles </a:t>
            </a:r>
            <a:r>
              <a:rPr lang="fr-FR" sz="1600" dirty="0">
                <a:latin typeface="Arial (Body)"/>
              </a:rPr>
              <a:t>zones sont plus densément </a:t>
            </a:r>
            <a:r>
              <a:rPr lang="fr-FR" sz="1600" dirty="0" smtClean="0">
                <a:latin typeface="Arial (Body)"/>
              </a:rPr>
              <a:t>peuplées </a:t>
            </a:r>
            <a:r>
              <a:rPr lang="fr-FR" sz="1600" dirty="0">
                <a:latin typeface="Arial (Body)"/>
              </a:rPr>
              <a:t>de personnes </a:t>
            </a:r>
            <a:r>
              <a:rPr lang="fr-FR" sz="1600" dirty="0" smtClean="0">
                <a:latin typeface="Arial (Body)"/>
              </a:rPr>
              <a:t>handicapées?</a:t>
            </a:r>
          </a:p>
          <a:p>
            <a:pPr marL="804863" lvl="2" indent="-352425">
              <a:lnSpc>
                <a:spcPct val="200000"/>
              </a:lnSpc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fr-FR" sz="1600" dirty="0" smtClean="0">
                <a:latin typeface="Arial (Body)"/>
              </a:rPr>
              <a:t>La </a:t>
            </a:r>
            <a:r>
              <a:rPr lang="fr-FR" sz="1600" dirty="0">
                <a:latin typeface="Arial (Body)"/>
              </a:rPr>
              <a:t>nécessité de construire une analyse différenciée selon les </a:t>
            </a:r>
            <a:r>
              <a:rPr lang="fr-FR" sz="1600" dirty="0" smtClean="0">
                <a:latin typeface="Arial (Body)"/>
              </a:rPr>
              <a:t>capacités</a:t>
            </a:r>
          </a:p>
          <a:p>
            <a:pPr marL="322263" lvl="1" indent="-285750">
              <a:lnSpc>
                <a:spcPct val="200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rgbClr val="222A35"/>
                </a:solidFill>
                <a:latin typeface="Arial (Body)"/>
              </a:rPr>
              <a:t>Apprendre de nos erreurs:</a:t>
            </a:r>
          </a:p>
          <a:p>
            <a:pPr marL="804863" lvl="2" indent="-352425">
              <a:lnSpc>
                <a:spcPct val="200000"/>
              </a:lnSpc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rgbClr val="222A35"/>
                </a:solidFill>
                <a:latin typeface="Arial (Body)"/>
              </a:rPr>
              <a:t>Regarder nos erreurs du passé et actuelles avec les personnes concernées pour un futur commun</a:t>
            </a:r>
            <a:r>
              <a:rPr lang="en-CA" sz="1600" dirty="0" smtClean="0">
                <a:solidFill>
                  <a:srgbClr val="222A35"/>
                </a:solidFill>
                <a:latin typeface="Arial (Body)"/>
              </a:rPr>
              <a:t>.</a:t>
            </a:r>
            <a:endParaRPr lang="fr-FR" sz="1600" dirty="0">
              <a:solidFill>
                <a:srgbClr val="222A35"/>
              </a:solidFill>
              <a:latin typeface="Arial (Body)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459416" y="422031"/>
            <a:ext cx="5017476" cy="967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 err="1" smtClean="0">
                <a:latin typeface="Arial (Headings)"/>
              </a:rPr>
              <a:t>Findings</a:t>
            </a:r>
            <a:r>
              <a:rPr lang="fr-FR" sz="3200" b="1" dirty="0" smtClean="0">
                <a:latin typeface="Arial (Headings)"/>
              </a:rPr>
              <a:t> on </a:t>
            </a:r>
            <a:r>
              <a:rPr lang="fr-FR" sz="3200" b="1" dirty="0" err="1" smtClean="0">
                <a:latin typeface="Arial (Headings)"/>
              </a:rPr>
              <a:t>missing</a:t>
            </a:r>
            <a:r>
              <a:rPr lang="fr-FR" sz="3200" b="1" dirty="0" smtClean="0">
                <a:latin typeface="Arial (Headings)"/>
              </a:rPr>
              <a:t> solutions </a:t>
            </a:r>
            <a:r>
              <a:rPr lang="fr-FR" sz="3200" b="1" dirty="0" smtClean="0">
                <a:solidFill>
                  <a:srgbClr val="E7E6E6">
                    <a:lumMod val="10000"/>
                  </a:srgbClr>
                </a:solidFill>
                <a:latin typeface="Arial (Headings)"/>
              </a:rPr>
              <a:t>[2 of 2]</a:t>
            </a:r>
            <a:endParaRPr lang="en-CA" sz="3600" b="1" dirty="0">
              <a:latin typeface="Arial (Headings)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6459416" y="1550381"/>
            <a:ext cx="5017476" cy="4967229"/>
          </a:xfrm>
        </p:spPr>
        <p:txBody>
          <a:bodyPr>
            <a:noAutofit/>
          </a:bodyPr>
          <a:lstStyle/>
          <a:p>
            <a:pPr marL="379413" lvl="1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fr-FR" sz="1600" dirty="0" err="1" smtClean="0">
                <a:latin typeface="Arial (Body)"/>
              </a:rPr>
              <a:t>Understanding</a:t>
            </a:r>
            <a:r>
              <a:rPr lang="fr-FR" sz="1600" dirty="0" smtClean="0">
                <a:latin typeface="Arial (Body)"/>
              </a:rPr>
              <a:t> locations </a:t>
            </a:r>
            <a:r>
              <a:rPr lang="fr-FR" sz="1600" dirty="0" err="1" smtClean="0">
                <a:latin typeface="Arial (Body)"/>
              </a:rPr>
              <a:t>through</a:t>
            </a:r>
            <a:r>
              <a:rPr lang="fr-FR" sz="1600" dirty="0" smtClean="0">
                <a:latin typeface="Arial (Body)"/>
              </a:rPr>
              <a:t> the people </a:t>
            </a:r>
            <a:r>
              <a:rPr lang="fr-FR" sz="1600" dirty="0" err="1" smtClean="0">
                <a:latin typeface="Arial (Body)"/>
              </a:rPr>
              <a:t>who</a:t>
            </a:r>
            <a:r>
              <a:rPr lang="fr-FR" sz="1600" dirty="0" smtClean="0">
                <a:latin typeface="Arial (Body)"/>
              </a:rPr>
              <a:t> live </a:t>
            </a:r>
            <a:r>
              <a:rPr lang="fr-FR" sz="1600" dirty="0" err="1" smtClean="0">
                <a:latin typeface="Arial (Body)"/>
              </a:rPr>
              <a:t>there</a:t>
            </a:r>
            <a:r>
              <a:rPr lang="fr-FR" sz="1600" dirty="0" smtClean="0">
                <a:latin typeface="Arial (Body)"/>
              </a:rPr>
              <a:t>:</a:t>
            </a:r>
          </a:p>
          <a:p>
            <a:pPr marL="804863" lvl="2" indent="-352425">
              <a:lnSpc>
                <a:spcPct val="200000"/>
              </a:lnSpc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fr-FR" sz="1600" dirty="0" err="1" smtClean="0">
                <a:latin typeface="Arial (Body)"/>
              </a:rPr>
              <a:t>Which</a:t>
            </a:r>
            <a:r>
              <a:rPr lang="fr-FR" sz="1600" dirty="0" smtClean="0">
                <a:latin typeface="Arial (Body)"/>
              </a:rPr>
              <a:t> areas have the </a:t>
            </a:r>
            <a:r>
              <a:rPr lang="fr-FR" sz="1600" dirty="0" err="1" smtClean="0">
                <a:latin typeface="Arial (Body)"/>
              </a:rPr>
              <a:t>biggest</a:t>
            </a:r>
            <a:r>
              <a:rPr lang="fr-FR" sz="1600" dirty="0" smtClean="0">
                <a:latin typeface="Arial (Body)"/>
              </a:rPr>
              <a:t> population of </a:t>
            </a:r>
            <a:r>
              <a:rPr lang="fr-FR" sz="1600" dirty="0" err="1" smtClean="0">
                <a:latin typeface="Arial (Body)"/>
              </a:rPr>
              <a:t>persons</a:t>
            </a:r>
            <a:r>
              <a:rPr lang="fr-FR" sz="1600" dirty="0" smtClean="0">
                <a:latin typeface="Arial (Body)"/>
              </a:rPr>
              <a:t> </a:t>
            </a:r>
            <a:r>
              <a:rPr lang="fr-FR" sz="1600" dirty="0" err="1" smtClean="0">
                <a:latin typeface="Arial (Body)"/>
              </a:rPr>
              <a:t>with</a:t>
            </a:r>
            <a:r>
              <a:rPr lang="fr-FR" sz="1600" dirty="0" smtClean="0">
                <a:latin typeface="Arial (Body)"/>
              </a:rPr>
              <a:t> </a:t>
            </a:r>
            <a:r>
              <a:rPr lang="fr-FR" sz="1600" dirty="0" err="1" smtClean="0">
                <a:latin typeface="Arial (Body)"/>
              </a:rPr>
              <a:t>disabilities</a:t>
            </a:r>
            <a:r>
              <a:rPr lang="fr-FR" sz="1600" dirty="0" smtClean="0">
                <a:latin typeface="Arial (Body)"/>
              </a:rPr>
              <a:t>? </a:t>
            </a:r>
          </a:p>
          <a:p>
            <a:pPr marL="804863" lvl="2" indent="-352425">
              <a:lnSpc>
                <a:spcPct val="200000"/>
              </a:lnSpc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fr-FR" sz="1600" dirty="0" smtClean="0">
                <a:latin typeface="Arial (Body)"/>
              </a:rPr>
              <a:t>The </a:t>
            </a:r>
            <a:r>
              <a:rPr lang="fr-FR" sz="1600" dirty="0" err="1" smtClean="0">
                <a:latin typeface="Arial (Body)"/>
              </a:rPr>
              <a:t>need</a:t>
            </a:r>
            <a:r>
              <a:rPr lang="fr-FR" sz="1600" dirty="0" smtClean="0">
                <a:latin typeface="Arial (Body)"/>
              </a:rPr>
              <a:t> to </a:t>
            </a:r>
            <a:r>
              <a:rPr lang="fr-FR" sz="1600" dirty="0" err="1" smtClean="0">
                <a:latin typeface="Arial (Body)"/>
              </a:rPr>
              <a:t>build</a:t>
            </a:r>
            <a:r>
              <a:rPr lang="fr-FR" sz="1600" dirty="0" smtClean="0">
                <a:latin typeface="Arial (Body)"/>
              </a:rPr>
              <a:t> an </a:t>
            </a:r>
            <a:r>
              <a:rPr lang="fr-FR" sz="1600" dirty="0" err="1" smtClean="0">
                <a:latin typeface="Arial (Body)"/>
              </a:rPr>
              <a:t>ability-based</a:t>
            </a:r>
            <a:r>
              <a:rPr lang="fr-FR" sz="1600" dirty="0" smtClean="0">
                <a:latin typeface="Arial (Body)"/>
              </a:rPr>
              <a:t> </a:t>
            </a:r>
            <a:r>
              <a:rPr lang="fr-FR" sz="1600" dirty="0" err="1" smtClean="0">
                <a:latin typeface="Arial (Body)"/>
              </a:rPr>
              <a:t>analysis</a:t>
            </a:r>
            <a:endParaRPr lang="fr-FR" sz="1600" dirty="0" smtClean="0">
              <a:latin typeface="Arial (Body)"/>
            </a:endParaRPr>
          </a:p>
          <a:p>
            <a:pPr marL="379413" lvl="1" indent="-342900">
              <a:lnSpc>
                <a:spcPct val="200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1600" dirty="0" smtClean="0">
                <a:solidFill>
                  <a:srgbClr val="222A35"/>
                </a:solidFill>
                <a:latin typeface="Arial (Body)"/>
              </a:rPr>
              <a:t>Learning </a:t>
            </a:r>
            <a:r>
              <a:rPr lang="fr-FR" sz="1600" dirty="0" err="1" smtClean="0">
                <a:solidFill>
                  <a:srgbClr val="222A35"/>
                </a:solidFill>
                <a:latin typeface="Arial (Body)"/>
              </a:rPr>
              <a:t>from</a:t>
            </a:r>
            <a:r>
              <a:rPr lang="fr-FR" sz="1600" dirty="0" smtClean="0">
                <a:solidFill>
                  <a:srgbClr val="222A35"/>
                </a:solidFill>
                <a:latin typeface="Arial (Body)"/>
              </a:rPr>
              <a:t> </a:t>
            </a:r>
            <a:r>
              <a:rPr lang="fr-FR" sz="1600" dirty="0" err="1" smtClean="0">
                <a:solidFill>
                  <a:srgbClr val="222A35"/>
                </a:solidFill>
                <a:latin typeface="Arial (Body)"/>
              </a:rPr>
              <a:t>our</a:t>
            </a:r>
            <a:r>
              <a:rPr lang="fr-FR" sz="1600" dirty="0" smtClean="0">
                <a:solidFill>
                  <a:srgbClr val="222A35"/>
                </a:solidFill>
                <a:latin typeface="Arial (Body)"/>
              </a:rPr>
              <a:t> </a:t>
            </a:r>
            <a:r>
              <a:rPr lang="fr-FR" sz="1600" dirty="0" err="1" smtClean="0">
                <a:solidFill>
                  <a:srgbClr val="222A35"/>
                </a:solidFill>
                <a:latin typeface="Arial (Body)"/>
              </a:rPr>
              <a:t>mistakes</a:t>
            </a:r>
            <a:r>
              <a:rPr lang="fr-FR" sz="1600" dirty="0" smtClean="0">
                <a:solidFill>
                  <a:srgbClr val="222A35"/>
                </a:solidFill>
                <a:latin typeface="Arial (Body)"/>
              </a:rPr>
              <a:t>:</a:t>
            </a:r>
          </a:p>
          <a:p>
            <a:pPr marL="804863" lvl="2" indent="-352425">
              <a:lnSpc>
                <a:spcPct val="200000"/>
              </a:lnSpc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fr-FR" sz="1600" dirty="0" err="1" smtClean="0">
                <a:solidFill>
                  <a:srgbClr val="222A35"/>
                </a:solidFill>
                <a:latin typeface="Arial (Body)"/>
              </a:rPr>
              <a:t>Looking</a:t>
            </a:r>
            <a:r>
              <a:rPr lang="fr-FR" sz="1600" dirty="0" smtClean="0">
                <a:solidFill>
                  <a:srgbClr val="222A35"/>
                </a:solidFill>
                <a:latin typeface="Arial (Body)"/>
              </a:rPr>
              <a:t> at </a:t>
            </a:r>
            <a:r>
              <a:rPr lang="fr-FR" sz="1600" dirty="0" err="1" smtClean="0">
                <a:solidFill>
                  <a:srgbClr val="222A35"/>
                </a:solidFill>
                <a:latin typeface="Arial (Body)"/>
              </a:rPr>
              <a:t>our</a:t>
            </a:r>
            <a:r>
              <a:rPr lang="fr-FR" sz="1600" dirty="0" smtClean="0">
                <a:solidFill>
                  <a:srgbClr val="222A35"/>
                </a:solidFill>
                <a:latin typeface="Arial (Body)"/>
              </a:rPr>
              <a:t> </a:t>
            </a:r>
            <a:r>
              <a:rPr lang="fr-FR" sz="1600" dirty="0" err="1" smtClean="0">
                <a:solidFill>
                  <a:srgbClr val="222A35"/>
                </a:solidFill>
                <a:latin typeface="Arial (Body)"/>
              </a:rPr>
              <a:t>past</a:t>
            </a:r>
            <a:r>
              <a:rPr lang="fr-FR" sz="1600" dirty="0" smtClean="0">
                <a:solidFill>
                  <a:srgbClr val="222A35"/>
                </a:solidFill>
                <a:latin typeface="Arial (Body)"/>
              </a:rPr>
              <a:t> and </a:t>
            </a:r>
            <a:r>
              <a:rPr lang="fr-FR" sz="1600" dirty="0" err="1" smtClean="0">
                <a:solidFill>
                  <a:srgbClr val="222A35"/>
                </a:solidFill>
                <a:latin typeface="Arial (Body)"/>
              </a:rPr>
              <a:t>current</a:t>
            </a:r>
            <a:r>
              <a:rPr lang="fr-FR" sz="1600" dirty="0" smtClean="0">
                <a:solidFill>
                  <a:srgbClr val="222A35"/>
                </a:solidFill>
                <a:latin typeface="Arial (Body)"/>
              </a:rPr>
              <a:t> </a:t>
            </a:r>
            <a:r>
              <a:rPr lang="fr-FR" sz="1600" dirty="0" err="1" smtClean="0">
                <a:solidFill>
                  <a:srgbClr val="222A35"/>
                </a:solidFill>
                <a:latin typeface="Arial (Body)"/>
              </a:rPr>
              <a:t>mistakes</a:t>
            </a:r>
            <a:r>
              <a:rPr lang="fr-FR" sz="1600" dirty="0" smtClean="0">
                <a:solidFill>
                  <a:srgbClr val="222A35"/>
                </a:solidFill>
                <a:latin typeface="Arial (Body)"/>
              </a:rPr>
              <a:t> </a:t>
            </a:r>
            <a:r>
              <a:rPr lang="fr-FR" sz="1600" dirty="0" err="1" smtClean="0">
                <a:solidFill>
                  <a:srgbClr val="222A35"/>
                </a:solidFill>
                <a:latin typeface="Arial (Body)"/>
              </a:rPr>
              <a:t>with</a:t>
            </a:r>
            <a:r>
              <a:rPr lang="fr-FR" sz="1600" dirty="0" smtClean="0">
                <a:solidFill>
                  <a:srgbClr val="222A35"/>
                </a:solidFill>
                <a:latin typeface="Arial (Body)"/>
              </a:rPr>
              <a:t> the people </a:t>
            </a:r>
            <a:r>
              <a:rPr lang="fr-FR" sz="1600" dirty="0" err="1" smtClean="0">
                <a:solidFill>
                  <a:srgbClr val="222A35"/>
                </a:solidFill>
                <a:latin typeface="Arial (Body)"/>
              </a:rPr>
              <a:t>who</a:t>
            </a:r>
            <a:r>
              <a:rPr lang="fr-FR" sz="1600" dirty="0" smtClean="0">
                <a:solidFill>
                  <a:srgbClr val="222A35"/>
                </a:solidFill>
                <a:latin typeface="Arial (Body)"/>
              </a:rPr>
              <a:t> have been </a:t>
            </a:r>
            <a:r>
              <a:rPr lang="fr-FR" sz="1600" dirty="0" err="1" smtClean="0">
                <a:solidFill>
                  <a:srgbClr val="222A35"/>
                </a:solidFill>
                <a:latin typeface="Arial (Body)"/>
              </a:rPr>
              <a:t>affected</a:t>
            </a:r>
            <a:r>
              <a:rPr lang="fr-FR" sz="1600" dirty="0" smtClean="0">
                <a:solidFill>
                  <a:srgbClr val="222A35"/>
                </a:solidFill>
                <a:latin typeface="Arial (Body)"/>
              </a:rPr>
              <a:t> for a </a:t>
            </a:r>
            <a:r>
              <a:rPr lang="fr-FR" sz="1600" dirty="0" err="1" smtClean="0">
                <a:solidFill>
                  <a:srgbClr val="222A35"/>
                </a:solidFill>
                <a:latin typeface="Arial (Body)"/>
              </a:rPr>
              <a:t>common</a:t>
            </a:r>
            <a:r>
              <a:rPr lang="fr-FR" sz="1600" dirty="0" smtClean="0">
                <a:solidFill>
                  <a:srgbClr val="222A35"/>
                </a:solidFill>
                <a:latin typeface="Arial (Body)"/>
              </a:rPr>
              <a:t> future</a:t>
            </a:r>
            <a:r>
              <a:rPr lang="en-CA" sz="1600" dirty="0" smtClean="0">
                <a:solidFill>
                  <a:srgbClr val="222A35"/>
                </a:solidFill>
                <a:latin typeface="Arial (Body)"/>
              </a:rPr>
              <a:t>.</a:t>
            </a:r>
            <a:endParaRPr lang="fr-FR" sz="1600" dirty="0">
              <a:solidFill>
                <a:srgbClr val="222A35"/>
              </a:solidFill>
              <a:latin typeface="Arial (Body)"/>
            </a:endParaRPr>
          </a:p>
        </p:txBody>
      </p:sp>
    </p:spTree>
    <p:extLst>
      <p:ext uri="{BB962C8B-B14F-4D97-AF65-F5344CB8AC3E}">
        <p14:creationId xmlns:p14="http://schemas.microsoft.com/office/powerpoint/2010/main" val="201125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2622013"/>
            <a:ext cx="9144000" cy="760165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latin typeface="Arial (Headings)"/>
              </a:rPr>
              <a:t>Conclusion</a:t>
            </a:r>
            <a:endParaRPr lang="fr-FR" b="1" dirty="0">
              <a:latin typeface="Arial (Headings)"/>
            </a:endParaRPr>
          </a:p>
        </p:txBody>
      </p:sp>
    </p:spTree>
    <p:extLst>
      <p:ext uri="{BB962C8B-B14F-4D97-AF65-F5344CB8AC3E}">
        <p14:creationId xmlns:p14="http://schemas.microsoft.com/office/powerpoint/2010/main" val="32640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10600" y="6367367"/>
            <a:ext cx="2743200" cy="365125"/>
          </a:xfrm>
        </p:spPr>
        <p:txBody>
          <a:bodyPr/>
          <a:lstStyle/>
          <a:p>
            <a:fld id="{F295B066-84AC-457E-B03F-C6972CDFA8CB}" type="slidenum">
              <a:rPr lang="fr-FR" smtClean="0"/>
              <a:t>2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89540" y="271440"/>
            <a:ext cx="4681602" cy="1123721"/>
          </a:xfrm>
        </p:spPr>
        <p:txBody>
          <a:bodyPr>
            <a:normAutofit/>
          </a:bodyPr>
          <a:lstStyle/>
          <a:p>
            <a:pPr marL="265113"/>
            <a:r>
              <a:rPr lang="fr-FR" sz="3200" b="1" dirty="0" smtClean="0">
                <a:solidFill>
                  <a:schemeClr val="tx1"/>
                </a:solidFill>
                <a:latin typeface="Arial (Headings)"/>
              </a:rPr>
              <a:t>Moi de 1990 à aujourd’hui</a:t>
            </a:r>
            <a:endParaRPr lang="fr-FR" sz="3200" b="1" dirty="0">
              <a:solidFill>
                <a:schemeClr val="tx1"/>
              </a:solidFill>
              <a:latin typeface="Arial (Headings)"/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6279615" y="271440"/>
            <a:ext cx="5074186" cy="11237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5113"/>
            <a:r>
              <a:rPr lang="fr-FR" sz="3200" b="1" dirty="0" smtClean="0">
                <a:solidFill>
                  <a:schemeClr val="tx1"/>
                </a:solidFill>
                <a:latin typeface="Arial (Headings)"/>
              </a:rPr>
              <a:t>Me </a:t>
            </a:r>
            <a:r>
              <a:rPr lang="fr-FR" sz="3200" b="1" dirty="0" err="1" smtClean="0">
                <a:solidFill>
                  <a:schemeClr val="tx1"/>
                </a:solidFill>
                <a:latin typeface="Arial (Headings)"/>
              </a:rPr>
              <a:t>from</a:t>
            </a:r>
            <a:r>
              <a:rPr lang="fr-FR" sz="3200" b="1" dirty="0" smtClean="0">
                <a:solidFill>
                  <a:schemeClr val="tx1"/>
                </a:solidFill>
                <a:latin typeface="Arial (Headings)"/>
              </a:rPr>
              <a:t> 1990 to </a:t>
            </a:r>
            <a:r>
              <a:rPr lang="fr-FR" sz="3200" b="1" dirty="0" err="1" smtClean="0">
                <a:solidFill>
                  <a:schemeClr val="tx1"/>
                </a:solidFill>
                <a:latin typeface="Arial (Headings)"/>
              </a:rPr>
              <a:t>now</a:t>
            </a:r>
            <a:endParaRPr lang="fr-FR" sz="3200" b="1" dirty="0">
              <a:solidFill>
                <a:schemeClr val="tx1"/>
              </a:solidFill>
              <a:latin typeface="Arial (Headings)"/>
            </a:endParaRPr>
          </a:p>
        </p:txBody>
      </p:sp>
      <p:grpSp>
        <p:nvGrpSpPr>
          <p:cNvPr id="20" name="Group 19" descr="Introduction - Mon évolution à travers les années."/>
          <p:cNvGrpSpPr/>
          <p:nvPr/>
        </p:nvGrpSpPr>
        <p:grpSpPr>
          <a:xfrm>
            <a:off x="2085718" y="2051036"/>
            <a:ext cx="7292914" cy="1880375"/>
            <a:chOff x="2678375" y="2986401"/>
            <a:chExt cx="7312583" cy="2017754"/>
          </a:xfrm>
        </p:grpSpPr>
        <p:pic>
          <p:nvPicPr>
            <p:cNvPr id="16" name="Picture 15" descr="Paul Lupien dans les année 90.&#10;&#10;Paul Lupien in the 90s.&#10;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8375" y="3107464"/>
              <a:ext cx="1362953" cy="1896691"/>
            </a:xfrm>
            <a:prstGeom prst="rect">
              <a:avLst/>
            </a:prstGeom>
          </p:spPr>
        </p:pic>
        <p:pic>
          <p:nvPicPr>
            <p:cNvPr id="17" name="Picture 16" descr="Paul Lupien entre 2013 et 2017&#10;&#10;Paul Lupien between 2013 and 2017&#10;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2361" y="2999746"/>
              <a:ext cx="2615410" cy="2004409"/>
            </a:xfrm>
            <a:prstGeom prst="rect">
              <a:avLst/>
            </a:prstGeom>
          </p:spPr>
        </p:pic>
        <p:pic>
          <p:nvPicPr>
            <p:cNvPr id="18" name="Picture 17" descr="Paul Lupien entre 2017 et aujourd'hui .&#10;&#10;Paul Lupien between 2017 and today.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0480" y="2986401"/>
              <a:ext cx="1830478" cy="2017754"/>
            </a:xfrm>
            <a:prstGeom prst="rect">
              <a:avLst/>
            </a:prstGeom>
          </p:spPr>
        </p:pic>
      </p:grpSp>
      <p:graphicFrame>
        <p:nvGraphicFramePr>
          <p:cNvPr id="12" name="Table 11" descr="Evolution de Claude Lupien à travers les années.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6033053"/>
              </p:ext>
            </p:extLst>
          </p:nvPr>
        </p:nvGraphicFramePr>
        <p:xfrm>
          <a:off x="1289540" y="4274582"/>
          <a:ext cx="9540042" cy="892460"/>
        </p:xfrm>
        <a:graphic>
          <a:graphicData uri="http://schemas.openxmlformats.org/drawingml/2006/table">
            <a:tbl>
              <a:tblPr firstRow="1" lastCol="1" bandRow="1">
                <a:tableStyleId>{5940675A-B579-460E-94D1-54222C63F5DA}</a:tableStyleId>
              </a:tblPr>
              <a:tblGrid>
                <a:gridCol w="2901188">
                  <a:extLst>
                    <a:ext uri="{9D8B030D-6E8A-4147-A177-3AD203B41FA5}">
                      <a16:colId xmlns:a16="http://schemas.microsoft.com/office/drawing/2014/main" val="2479398299"/>
                    </a:ext>
                  </a:extLst>
                </a:gridCol>
                <a:gridCol w="3082045">
                  <a:extLst>
                    <a:ext uri="{9D8B030D-6E8A-4147-A177-3AD203B41FA5}">
                      <a16:colId xmlns:a16="http://schemas.microsoft.com/office/drawing/2014/main" val="2843065871"/>
                    </a:ext>
                  </a:extLst>
                </a:gridCol>
                <a:gridCol w="3556809">
                  <a:extLst>
                    <a:ext uri="{9D8B030D-6E8A-4147-A177-3AD203B41FA5}">
                      <a16:colId xmlns:a16="http://schemas.microsoft.com/office/drawing/2014/main" val="2476049440"/>
                    </a:ext>
                  </a:extLst>
                </a:gridCol>
              </a:tblGrid>
              <a:tr h="8924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CA" sz="2400" dirty="0" err="1" smtClean="0">
                          <a:latin typeface="Arial (Body)"/>
                        </a:rPr>
                        <a:t>Dans</a:t>
                      </a:r>
                      <a:r>
                        <a:rPr lang="en-CA" sz="2400" dirty="0" smtClean="0">
                          <a:latin typeface="Arial (Body)"/>
                        </a:rPr>
                        <a:t> les </a:t>
                      </a:r>
                      <a:r>
                        <a:rPr lang="en-CA" sz="2400" dirty="0" err="1" smtClean="0">
                          <a:latin typeface="Arial (Body)"/>
                        </a:rPr>
                        <a:t>année</a:t>
                      </a:r>
                      <a:r>
                        <a:rPr lang="en-CA" sz="2400" dirty="0" smtClean="0">
                          <a:latin typeface="Arial (Body)"/>
                        </a:rPr>
                        <a:t> 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CA" sz="2400" dirty="0" smtClean="0">
                          <a:latin typeface="Arial (Body)"/>
                        </a:rPr>
                        <a:t>Paul </a:t>
                      </a:r>
                      <a:r>
                        <a:rPr lang="en-CA" sz="2400" dirty="0" err="1" smtClean="0">
                          <a:latin typeface="Arial (Body)"/>
                        </a:rPr>
                        <a:t>Lupien</a:t>
                      </a:r>
                      <a:r>
                        <a:rPr lang="en-CA" sz="2400" dirty="0" smtClean="0">
                          <a:latin typeface="Arial (Body)"/>
                        </a:rPr>
                        <a:t> entre 2013 et 2017</a:t>
                      </a:r>
                      <a:endParaRPr lang="en-CA" sz="2400" dirty="0">
                        <a:latin typeface="Arial (Body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CA" sz="2400" dirty="0" smtClean="0">
                          <a:latin typeface="Arial (Body)"/>
                        </a:rPr>
                        <a:t>Paul </a:t>
                      </a:r>
                      <a:r>
                        <a:rPr lang="en-CA" sz="2400" dirty="0" err="1" smtClean="0">
                          <a:latin typeface="Arial (Body)"/>
                        </a:rPr>
                        <a:t>Lupien</a:t>
                      </a:r>
                      <a:r>
                        <a:rPr lang="en-CA" sz="2400" dirty="0" smtClean="0">
                          <a:latin typeface="Arial (Body)"/>
                        </a:rPr>
                        <a:t> entre 2017 et </a:t>
                      </a:r>
                      <a:r>
                        <a:rPr lang="en-CA" sz="2400" dirty="0" err="1" smtClean="0">
                          <a:latin typeface="Arial (Body)"/>
                        </a:rPr>
                        <a:t>aujourd'hui</a:t>
                      </a:r>
                      <a:r>
                        <a:rPr lang="en-CA" sz="2400" dirty="0" smtClean="0">
                          <a:latin typeface="Arial (Body)"/>
                        </a:rPr>
                        <a:t> </a:t>
                      </a:r>
                      <a:endParaRPr lang="en-CA" sz="2400" dirty="0">
                        <a:latin typeface="Arial (Body)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0203245"/>
                  </a:ext>
                </a:extLst>
              </a:tr>
            </a:tbl>
          </a:graphicData>
        </a:graphic>
      </p:graphicFrame>
      <p:graphicFrame>
        <p:nvGraphicFramePr>
          <p:cNvPr id="10" name="Table 9" descr="Evolution de Claude Lupien à travers les années.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0959332"/>
              </p:ext>
            </p:extLst>
          </p:nvPr>
        </p:nvGraphicFramePr>
        <p:xfrm>
          <a:off x="1289540" y="5315466"/>
          <a:ext cx="9540042" cy="892460"/>
        </p:xfrm>
        <a:graphic>
          <a:graphicData uri="http://schemas.openxmlformats.org/drawingml/2006/table">
            <a:tbl>
              <a:tblPr firstRow="1" lastCol="1" bandRow="1">
                <a:tableStyleId>{5940675A-B579-460E-94D1-54222C63F5DA}</a:tableStyleId>
              </a:tblPr>
              <a:tblGrid>
                <a:gridCol w="2901188">
                  <a:extLst>
                    <a:ext uri="{9D8B030D-6E8A-4147-A177-3AD203B41FA5}">
                      <a16:colId xmlns:a16="http://schemas.microsoft.com/office/drawing/2014/main" val="2479398299"/>
                    </a:ext>
                  </a:extLst>
                </a:gridCol>
                <a:gridCol w="3082045">
                  <a:extLst>
                    <a:ext uri="{9D8B030D-6E8A-4147-A177-3AD203B41FA5}">
                      <a16:colId xmlns:a16="http://schemas.microsoft.com/office/drawing/2014/main" val="2843065871"/>
                    </a:ext>
                  </a:extLst>
                </a:gridCol>
                <a:gridCol w="3556809">
                  <a:extLst>
                    <a:ext uri="{9D8B030D-6E8A-4147-A177-3AD203B41FA5}">
                      <a16:colId xmlns:a16="http://schemas.microsoft.com/office/drawing/2014/main" val="2476049440"/>
                    </a:ext>
                  </a:extLst>
                </a:gridCol>
              </a:tblGrid>
              <a:tr h="8924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CA" sz="2400" dirty="0" smtClean="0">
                          <a:latin typeface="Arial (Body)"/>
                        </a:rPr>
                        <a:t>In the 90s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CA" sz="2400" dirty="0" smtClean="0">
                          <a:latin typeface="Arial (Body)"/>
                        </a:rPr>
                        <a:t>Paul </a:t>
                      </a:r>
                      <a:r>
                        <a:rPr lang="en-CA" sz="2400" dirty="0" err="1" smtClean="0">
                          <a:latin typeface="Arial (Body)"/>
                        </a:rPr>
                        <a:t>Lupien</a:t>
                      </a:r>
                      <a:r>
                        <a:rPr lang="en-CA" sz="2400" dirty="0" smtClean="0">
                          <a:latin typeface="Arial (Body)"/>
                        </a:rPr>
                        <a:t> between 2013 and 2017</a:t>
                      </a:r>
                      <a:endParaRPr lang="en-CA" sz="2400" dirty="0">
                        <a:latin typeface="Arial (Body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CA" sz="2400" dirty="0" smtClean="0">
                          <a:latin typeface="Arial (Body)"/>
                        </a:rPr>
                        <a:t>Paul </a:t>
                      </a:r>
                      <a:r>
                        <a:rPr lang="en-CA" sz="2400" dirty="0" err="1" smtClean="0">
                          <a:latin typeface="Arial (Body)"/>
                        </a:rPr>
                        <a:t>Lupien</a:t>
                      </a:r>
                      <a:r>
                        <a:rPr lang="en-CA" sz="2400" dirty="0" smtClean="0">
                          <a:latin typeface="Arial (Body)"/>
                        </a:rPr>
                        <a:t> between 2017 and today</a:t>
                      </a:r>
                      <a:endParaRPr lang="en-CA" sz="2400" dirty="0">
                        <a:latin typeface="Arial (Body)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02032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203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5B066-84AC-457E-B03F-C6972CDFA8CB}" type="slidenum">
              <a:rPr lang="fr-FR" smtClean="0"/>
              <a:t>3</a:t>
            </a:fld>
            <a:endParaRPr lang="fr-F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938" y="562708"/>
            <a:ext cx="5246300" cy="745027"/>
          </a:xfrm>
        </p:spPr>
        <p:txBody>
          <a:bodyPr>
            <a:noAutofit/>
          </a:bodyPr>
          <a:lstStyle/>
          <a:p>
            <a:r>
              <a:rPr lang="fr-CA" sz="3200" b="1" dirty="0">
                <a:latin typeface="Arial (Headings)"/>
              </a:rPr>
              <a:t>La </a:t>
            </a:r>
            <a:r>
              <a:rPr lang="fr-CA" sz="3200" b="1" dirty="0" smtClean="0">
                <a:latin typeface="Arial (Headings)"/>
              </a:rPr>
              <a:t>Commission Bouchard-Taylor [1 de 2]</a:t>
            </a:r>
            <a:endParaRPr lang="en-CA" sz="3200" b="1" dirty="0">
              <a:latin typeface="Arial (Headings)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9937" y="1477068"/>
            <a:ext cx="5246301" cy="79019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dirty="0" smtClean="0">
                <a:latin typeface="Arial (Body)"/>
              </a:rPr>
              <a:t>La distinction entre </a:t>
            </a:r>
            <a:r>
              <a:rPr lang="en-CA" dirty="0" err="1" smtClean="0">
                <a:latin typeface="Arial (Body)"/>
              </a:rPr>
              <a:t>choix</a:t>
            </a:r>
            <a:r>
              <a:rPr lang="en-CA" dirty="0" smtClean="0">
                <a:latin typeface="Arial (Body)"/>
              </a:rPr>
              <a:t> et </a:t>
            </a:r>
            <a:r>
              <a:rPr lang="en-CA" dirty="0" err="1" smtClean="0">
                <a:latin typeface="Arial (Body)"/>
              </a:rPr>
              <a:t>contrainte</a:t>
            </a:r>
            <a:endParaRPr lang="en-CA" dirty="0">
              <a:latin typeface="Arial (Body)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9937" y="2533880"/>
            <a:ext cx="5685693" cy="3822470"/>
          </a:xfrm>
        </p:spPr>
        <p:txBody>
          <a:bodyPr>
            <a:no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fr-FR" sz="1600" dirty="0" smtClean="0">
                <a:latin typeface="Arial (Body)"/>
              </a:rPr>
              <a:t>« Le </a:t>
            </a:r>
            <a:r>
              <a:rPr lang="fr-FR" sz="1600" dirty="0">
                <a:latin typeface="Arial (Body)"/>
              </a:rPr>
              <a:t>bien-fondé d’un ajustement permettant, par exemple, à une ou à un élève de porter respectivement un foulard ou un kirpan à l’école ne paraît pas évident aux yeux de tous. Or, des dérogations similaires peuvent être accordées pour des raisons de santé : une jeune fille doit se couvrir la tête sous les ordres de son médecin ou un enfant diabétique doit amener une seringue et une aiguille à l’école</a:t>
            </a:r>
            <a:r>
              <a:rPr lang="fr-FR" sz="1600" dirty="0" smtClean="0">
                <a:latin typeface="Arial (Body)"/>
              </a:rPr>
              <a:t>. »</a:t>
            </a:r>
            <a:endParaRPr lang="fr-FR" sz="1600" dirty="0">
              <a:latin typeface="Arial (Body)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59414" y="562708"/>
            <a:ext cx="5231015" cy="8739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3200" b="1" dirty="0" smtClean="0">
                <a:latin typeface="Arial (Headings)"/>
              </a:rPr>
              <a:t>Bouchard-Taylor Commission [1 of 2]</a:t>
            </a:r>
            <a:endParaRPr lang="en-CA" sz="3200" b="1" dirty="0">
              <a:latin typeface="Arial (Headings)"/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6459414" y="1436689"/>
            <a:ext cx="5231016" cy="84098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dirty="0" smtClean="0">
                <a:latin typeface="Arial (Body)"/>
              </a:rPr>
              <a:t>The distinction between choice and constraint</a:t>
            </a:r>
            <a:endParaRPr lang="en-CA" dirty="0">
              <a:latin typeface="Arial (Body)"/>
            </a:endParaRPr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6459414" y="2533880"/>
            <a:ext cx="5053213" cy="38224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en-CA" sz="1600" dirty="0" smtClean="0">
                <a:latin typeface="Arial (Body)"/>
              </a:rPr>
              <a:t>“The rightfulness of an adjustment that allows, for example, a female or a male student to wear a headscarf or a </a:t>
            </a:r>
            <a:r>
              <a:rPr lang="en-CA" sz="1600" dirty="0" err="1" smtClean="0">
                <a:latin typeface="Arial (Body)"/>
              </a:rPr>
              <a:t>kirpan</a:t>
            </a:r>
            <a:r>
              <a:rPr lang="en-CA" sz="1600" dirty="0" smtClean="0">
                <a:latin typeface="Arial (Body)"/>
              </a:rPr>
              <a:t>, respectively, is not obvious to everyone. Similar exemptions may be granted for health reasons: a young girl must cover her head on her physician’s orders or a diabetic child must bring a syringe and a needle to school.”</a:t>
            </a:r>
            <a:endParaRPr lang="en-CA" sz="1600" dirty="0">
              <a:latin typeface="Arial (Body)"/>
            </a:endParaRPr>
          </a:p>
        </p:txBody>
      </p:sp>
    </p:spTree>
    <p:extLst>
      <p:ext uri="{BB962C8B-B14F-4D97-AF65-F5344CB8AC3E}">
        <p14:creationId xmlns:p14="http://schemas.microsoft.com/office/powerpoint/2010/main" val="167863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5B066-84AC-457E-B03F-C6972CDFA8CB}" type="slidenum">
              <a:rPr lang="fr-FR" smtClean="0"/>
              <a:t>4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661" y="419588"/>
            <a:ext cx="5443203" cy="958937"/>
          </a:xfrm>
        </p:spPr>
        <p:txBody>
          <a:bodyPr>
            <a:noAutofit/>
          </a:bodyPr>
          <a:lstStyle/>
          <a:p>
            <a:pPr marL="92075"/>
            <a:r>
              <a:rPr lang="fr-CA" sz="3200" b="1" dirty="0">
                <a:latin typeface="Arial (Headings)"/>
              </a:rPr>
              <a:t>La </a:t>
            </a:r>
            <a:r>
              <a:rPr lang="fr-CA" sz="3200" b="1" dirty="0" smtClean="0">
                <a:latin typeface="Arial (Headings)"/>
              </a:rPr>
              <a:t>Commission Bouchard-Taylor [2 </a:t>
            </a:r>
            <a:r>
              <a:rPr lang="fr-CA" sz="3200" b="1" dirty="0">
                <a:latin typeface="Arial (Headings)"/>
              </a:rPr>
              <a:t>de 2]</a:t>
            </a:r>
            <a:endParaRPr lang="en-CA" sz="3200" b="1" dirty="0">
              <a:latin typeface="Arial (Headings)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661" y="1477108"/>
            <a:ext cx="5443203" cy="36864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2000" dirty="0" smtClean="0">
                <a:latin typeface="Arial (Body)"/>
              </a:rPr>
              <a:t>La distinction entre </a:t>
            </a:r>
            <a:r>
              <a:rPr lang="en-CA" sz="2000" dirty="0" err="1" smtClean="0">
                <a:latin typeface="Arial (Body)"/>
              </a:rPr>
              <a:t>choix</a:t>
            </a:r>
            <a:r>
              <a:rPr lang="en-CA" sz="2000" dirty="0" smtClean="0">
                <a:latin typeface="Arial (Body)"/>
              </a:rPr>
              <a:t> et </a:t>
            </a:r>
            <a:r>
              <a:rPr lang="en-CA" sz="2000" dirty="0" err="1" smtClean="0">
                <a:latin typeface="Arial (Body)"/>
              </a:rPr>
              <a:t>contrainte</a:t>
            </a:r>
            <a:endParaRPr lang="en-CA" sz="2000" dirty="0">
              <a:latin typeface="Arial (Body)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1661" y="2205326"/>
            <a:ext cx="5443203" cy="3167088"/>
          </a:xfrm>
        </p:spPr>
        <p:txBody>
          <a:bodyPr>
            <a:no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fr-FR" sz="1800" dirty="0" smtClean="0">
                <a:latin typeface="Arial (Body)"/>
              </a:rPr>
              <a:t>« Personne ne songerait à s’opposer à de telles exceptions. On sait aussi que les accommodements visant à assurer l’égalité des femmes enceintes ou des personnes vivant avec un handicap physique sont très largement acceptés. »</a:t>
            </a:r>
            <a:endParaRPr lang="fr-FR" sz="1800" dirty="0">
              <a:latin typeface="Arial (Body)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541477" y="419588"/>
            <a:ext cx="4970585" cy="958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88900"/>
            <a:r>
              <a:rPr lang="fr-CA" sz="3200" b="1" dirty="0" smtClean="0">
                <a:latin typeface="Arial (Headings)"/>
              </a:rPr>
              <a:t>Bouchard-Taylor Commission [2 of 2]</a:t>
            </a:r>
            <a:endParaRPr lang="en-CA" sz="3200" b="1" dirty="0">
              <a:latin typeface="Arial (Headings)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6705600" y="1477108"/>
            <a:ext cx="4806462" cy="65463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2000" dirty="0">
                <a:latin typeface="Arial (Body)"/>
              </a:rPr>
              <a:t>The distinction between choice and constraint</a:t>
            </a:r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6541477" y="2205325"/>
            <a:ext cx="4970586" cy="31670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en-CA" sz="1800" dirty="0" smtClean="0">
                <a:latin typeface="Arial (Body)"/>
              </a:rPr>
              <a:t>“No one would dream of objecting to such exemptions. We also know that accommodation aimed at ensuring the equality of pregnant women or the physically disabled is readily accepted.”</a:t>
            </a:r>
            <a:endParaRPr lang="en-CA" sz="1800" dirty="0">
              <a:latin typeface="Arial (Body)"/>
            </a:endParaRPr>
          </a:p>
        </p:txBody>
      </p:sp>
      <p:pic>
        <p:nvPicPr>
          <p:cNvPr id="8" name="Content Placeholder 7" descr="Gérard Bouchard et Charles Taylor de la Commission Bouchard- Taylor.&#10;&#10;Gérard Bouchard and Charles Taylor of the Bouchard- Taylor Commission.&#10;&#10;Source : Le Devoir, « Un dernier forum rassembleur »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682" y="5465187"/>
            <a:ext cx="1729111" cy="1073725"/>
          </a:xfrm>
        </p:spPr>
      </p:pic>
    </p:spTree>
    <p:extLst>
      <p:ext uri="{BB962C8B-B14F-4D97-AF65-F5344CB8AC3E}">
        <p14:creationId xmlns:p14="http://schemas.microsoft.com/office/powerpoint/2010/main" val="140613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994834" y="6358965"/>
            <a:ext cx="738014" cy="365125"/>
          </a:xfrm>
        </p:spPr>
        <p:txBody>
          <a:bodyPr/>
          <a:lstStyle/>
          <a:p>
            <a:fld id="{F295B066-84AC-457E-B03F-C6972CDFA8CB}" type="slidenum">
              <a:rPr lang="fr-FR" smtClean="0"/>
              <a:t>5</a:t>
            </a:fld>
            <a:endParaRPr lang="fr-FR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24903" y="101681"/>
            <a:ext cx="5406266" cy="13255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r-CA" sz="3200" b="1" dirty="0" smtClean="0">
                <a:latin typeface="Arial (Headings)"/>
              </a:rPr>
              <a:t>Motifs de discrimination au Québec</a:t>
            </a:r>
            <a:endParaRPr lang="en-CA" sz="3200" b="1" dirty="0">
              <a:latin typeface="Arial (Headings)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4902" y="1492189"/>
            <a:ext cx="5406267" cy="142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CA" sz="2000" b="1" dirty="0">
                <a:latin typeface="Arial (Body)"/>
              </a:rPr>
              <a:t>Commission des droits de la personne et des droits de la jeunesse</a:t>
            </a:r>
            <a:r>
              <a:rPr lang="fr-CA" sz="2000" b="1" dirty="0" smtClean="0">
                <a:latin typeface="Arial (Body)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fr-CA" sz="2000" b="1" dirty="0" smtClean="0">
                <a:latin typeface="Arial (Body)"/>
              </a:rPr>
              <a:t>Rapport d’activités et de gestion 2018-2019</a:t>
            </a:r>
            <a:endParaRPr lang="en-CA" sz="2000" dirty="0">
              <a:latin typeface="Arial (Body)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4902" y="3036933"/>
            <a:ext cx="5406267" cy="965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CA" sz="2000" dirty="0" smtClean="0">
                <a:latin typeface="Arial (Headings)"/>
              </a:rPr>
              <a:t>Dossiers ouverts selon le secteur d’activité et le motif de discrimination </a:t>
            </a:r>
            <a:endParaRPr lang="en-CA" sz="2000" dirty="0"/>
          </a:p>
        </p:txBody>
      </p:sp>
      <p:sp>
        <p:nvSpPr>
          <p:cNvPr id="9" name="Title 7"/>
          <p:cNvSpPr txBox="1">
            <a:spLocks/>
          </p:cNvSpPr>
          <p:nvPr/>
        </p:nvSpPr>
        <p:spPr>
          <a:xfrm>
            <a:off x="6131169" y="166626"/>
            <a:ext cx="549723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CA" sz="3200" b="1" dirty="0" smtClean="0">
                <a:latin typeface="Arial (Headings)"/>
              </a:rPr>
              <a:t>Grounds of discrimination in </a:t>
            </a:r>
            <a:r>
              <a:rPr lang="fr-CA" sz="3200" b="1" dirty="0" err="1" smtClean="0">
                <a:latin typeface="Arial (Headings)"/>
              </a:rPr>
              <a:t>Quebec</a:t>
            </a:r>
            <a:endParaRPr lang="en-CA" sz="3200" b="1" dirty="0">
              <a:latin typeface="Arial (Headings)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32963" y="1492189"/>
            <a:ext cx="52787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000" b="1" dirty="0">
                <a:latin typeface="Arial (Body)"/>
              </a:rPr>
              <a:t>Commission des droits de la personne et des droits de la jeunesse:</a:t>
            </a:r>
          </a:p>
          <a:p>
            <a:r>
              <a:rPr lang="fr-CA" sz="2000" b="1" dirty="0" smtClean="0">
                <a:latin typeface="Arial (Body)"/>
              </a:rPr>
              <a:t>2018-2019</a:t>
            </a:r>
            <a:r>
              <a:rPr lang="en-CA" sz="2000" dirty="0" smtClean="0">
                <a:latin typeface="Arial (Body)"/>
              </a:rPr>
              <a:t> </a:t>
            </a:r>
            <a:r>
              <a:rPr lang="en-CA" sz="2000" b="1" dirty="0" smtClean="0">
                <a:latin typeface="Arial (Body)"/>
                <a:cs typeface="Arial" panose="020B0604020202020204" pitchFamily="34" charset="0"/>
              </a:rPr>
              <a:t>Activity and Management Report</a:t>
            </a:r>
            <a:endParaRPr lang="en-CA" sz="2000" dirty="0">
              <a:latin typeface="Arial (Body)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32962" y="3036933"/>
            <a:ext cx="52787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000" dirty="0" smtClean="0">
                <a:latin typeface="Arial (Headings)"/>
              </a:rPr>
              <a:t>Open cases by area and </a:t>
            </a:r>
            <a:r>
              <a:rPr lang="fr-CA" sz="2000" dirty="0" err="1" smtClean="0">
                <a:latin typeface="Arial (Headings)"/>
              </a:rPr>
              <a:t>ground</a:t>
            </a:r>
            <a:r>
              <a:rPr lang="fr-CA" sz="2000" dirty="0" smtClean="0">
                <a:latin typeface="Arial (Headings)"/>
              </a:rPr>
              <a:t> of discrimination </a:t>
            </a:r>
            <a:endParaRPr lang="en-CA" sz="2000" dirty="0"/>
          </a:p>
        </p:txBody>
      </p:sp>
      <p:graphicFrame>
        <p:nvGraphicFramePr>
          <p:cNvPr id="7" name="Table 6" descr="Tableau qui indique le nombre de dossiers ouverts selon le secteur d'activité et le motif de discrimination. Le tableau a 3 rangées et 8 colonnes.&#10;&#10;Motif: Handicap&#10;Secteurs: Travail - 128 dossiers; Logement - 6 dossiers; Acte juridique/biens et services - 53 dossiers; Accès aux transports et lieux publics - 34 dossiers; Autre - 3 dossiers&#10;Total: En 2018-2019 - 224 dossiers; pourcentage du total des dossiers ouverts: 36%.&#10;&#10;Table that shows the amount of open cases by area and ground of discrimination. The table has 3 rows and 8 columns.&#10;&#10;Ground: Disability&#10;Areas: Work - 128 cases; Housing - 6 cases; Legal act/goods and services - 53 cases; Access to public transportation and public places - 34 cases; Other - 3 cases&#10;Total: In 2018-2019 - 224 cases; percentage of all open cases: 36%." title="Tableau / 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6542238"/>
              </p:ext>
            </p:extLst>
          </p:nvPr>
        </p:nvGraphicFramePr>
        <p:xfrm>
          <a:off x="724902" y="4067849"/>
          <a:ext cx="10786773" cy="2023406"/>
        </p:xfrm>
        <a:graphic>
          <a:graphicData uri="http://schemas.openxmlformats.org/drawingml/2006/table">
            <a:tbl>
              <a:tblPr firstRow="1" firstCol="1">
                <a:tableStyleId>{616DA210-FB5B-4158-B5E0-FEB733F419BA}</a:tableStyleId>
              </a:tblPr>
              <a:tblGrid>
                <a:gridCol w="1142131">
                  <a:extLst>
                    <a:ext uri="{9D8B030D-6E8A-4147-A177-3AD203B41FA5}">
                      <a16:colId xmlns:a16="http://schemas.microsoft.com/office/drawing/2014/main" val="3202221032"/>
                    </a:ext>
                  </a:extLst>
                </a:gridCol>
                <a:gridCol w="814295">
                  <a:extLst>
                    <a:ext uri="{9D8B030D-6E8A-4147-A177-3AD203B41FA5}">
                      <a16:colId xmlns:a16="http://schemas.microsoft.com/office/drawing/2014/main" val="2735930000"/>
                    </a:ext>
                  </a:extLst>
                </a:gridCol>
                <a:gridCol w="1004651">
                  <a:extLst>
                    <a:ext uri="{9D8B030D-6E8A-4147-A177-3AD203B41FA5}">
                      <a16:colId xmlns:a16="http://schemas.microsoft.com/office/drawing/2014/main" val="4113413846"/>
                    </a:ext>
                  </a:extLst>
                </a:gridCol>
                <a:gridCol w="1702618">
                  <a:extLst>
                    <a:ext uri="{9D8B030D-6E8A-4147-A177-3AD203B41FA5}">
                      <a16:colId xmlns:a16="http://schemas.microsoft.com/office/drawing/2014/main" val="236110209"/>
                    </a:ext>
                  </a:extLst>
                </a:gridCol>
                <a:gridCol w="2939925">
                  <a:extLst>
                    <a:ext uri="{9D8B030D-6E8A-4147-A177-3AD203B41FA5}">
                      <a16:colId xmlns:a16="http://schemas.microsoft.com/office/drawing/2014/main" val="3392774844"/>
                    </a:ext>
                  </a:extLst>
                </a:gridCol>
                <a:gridCol w="592215">
                  <a:extLst>
                    <a:ext uri="{9D8B030D-6E8A-4147-A177-3AD203B41FA5}">
                      <a16:colId xmlns:a16="http://schemas.microsoft.com/office/drawing/2014/main" val="4125901850"/>
                    </a:ext>
                  </a:extLst>
                </a:gridCol>
                <a:gridCol w="1036376">
                  <a:extLst>
                    <a:ext uri="{9D8B030D-6E8A-4147-A177-3AD203B41FA5}">
                      <a16:colId xmlns:a16="http://schemas.microsoft.com/office/drawing/2014/main" val="4173019813"/>
                    </a:ext>
                  </a:extLst>
                </a:gridCol>
                <a:gridCol w="1554562">
                  <a:extLst>
                    <a:ext uri="{9D8B030D-6E8A-4147-A177-3AD203B41FA5}">
                      <a16:colId xmlns:a16="http://schemas.microsoft.com/office/drawing/2014/main" val="1977479049"/>
                    </a:ext>
                  </a:extLst>
                </a:gridCol>
              </a:tblGrid>
              <a:tr h="507111">
                <a:tc>
                  <a:txBody>
                    <a:bodyPr/>
                    <a:lstStyle/>
                    <a:p>
                      <a:pPr algn="l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05" marR="5505" marT="550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Secteur</a:t>
                      </a:r>
                      <a:endParaRPr lang="en-CA" sz="1400" b="1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fr-C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</a:t>
                      </a:r>
                      <a:endParaRPr lang="en-C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05" marR="5505" marT="5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C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05" marR="5505" marT="5505" marB="0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C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05" marR="5505" marT="5505" marB="0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C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05" marR="5505" marT="5505" marB="0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C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05" marR="5505" marT="5505" marB="0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C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05" marR="5505" marT="5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C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05" marR="5505" marT="5505" marB="0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4140290"/>
                  </a:ext>
                </a:extLst>
              </a:tr>
              <a:tr h="1009184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Motif</a:t>
                      </a:r>
                    </a:p>
                    <a:p>
                      <a:pPr algn="l" fontAlgn="b"/>
                      <a:r>
                        <a:rPr lang="fr-C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Ground</a:t>
                      </a:r>
                      <a:endParaRPr lang="en-C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05" marR="5505" marT="5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Travail </a:t>
                      </a:r>
                    </a:p>
                    <a:p>
                      <a:pPr algn="l" fontAlgn="b"/>
                      <a:r>
                        <a:rPr lang="fr-CA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05" marR="5505" marT="5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Logement</a:t>
                      </a:r>
                      <a:endParaRPr lang="en-CA" sz="1400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fr-CA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Housing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05" marR="5505" marT="5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Acte juridique/ biens et </a:t>
                      </a:r>
                      <a:r>
                        <a:rPr lang="fr-FR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services</a:t>
                      </a:r>
                    </a:p>
                    <a:p>
                      <a:pPr algn="l" fontAlgn="b"/>
                      <a:r>
                        <a:rPr lang="fr-FR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Legal</a:t>
                      </a:r>
                      <a:r>
                        <a:rPr lang="fr-F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</a:t>
                      </a:r>
                      <a:r>
                        <a:rPr lang="fr-F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fr-FR" sz="1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goods</a:t>
                      </a:r>
                      <a:r>
                        <a:rPr lang="fr-F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services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05" marR="5505" marT="5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Accès </a:t>
                      </a:r>
                      <a:r>
                        <a:rPr lang="fr-F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aux transports </a:t>
                      </a:r>
                      <a:r>
                        <a:rPr lang="fr-FR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 </a:t>
                      </a:r>
                      <a:r>
                        <a:rPr lang="fr-F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lieux </a:t>
                      </a:r>
                      <a:r>
                        <a:rPr lang="fr-FR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publics</a:t>
                      </a:r>
                    </a:p>
                    <a:p>
                      <a:pPr algn="l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Access to public transportation and public places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05" marR="5505" marT="5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Autre</a:t>
                      </a:r>
                      <a:endParaRPr lang="en-CA" sz="1400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en-CA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  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05" marR="5505" marT="5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2018-2019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05" marR="5505" marT="5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2018-2019 </a:t>
                      </a:r>
                      <a:r>
                        <a:rPr lang="en-CA" sz="14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en-CA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CA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  <a:p>
                      <a:pPr algn="l" fontAlgn="b"/>
                      <a:r>
                        <a:rPr lang="fr-C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2018-2019 in %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05" marR="5505" marT="5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9217237"/>
                  </a:ext>
                </a:extLst>
              </a:tr>
              <a:tr h="507111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Handicap</a:t>
                      </a:r>
                    </a:p>
                    <a:p>
                      <a:pPr algn="l" fontAlgn="b"/>
                      <a:r>
                        <a:rPr lang="fr-CA" sz="14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Disability</a:t>
                      </a:r>
                      <a:endParaRPr lang="en-CA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05" marR="5505" marT="5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</a:t>
                      </a:r>
                      <a:endParaRPr lang="en-CA" sz="14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05" marR="5505" marT="5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CA" sz="14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05" marR="5505" marT="5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  <a:endParaRPr lang="en-CA" sz="14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05" marR="5505" marT="5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en-CA" sz="14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05" marR="5505" marT="5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CA" sz="14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05" marR="5505" marT="5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224</a:t>
                      </a:r>
                      <a:endParaRPr lang="en-CA" sz="14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05" marR="5505" marT="5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36%</a:t>
                      </a:r>
                      <a:endParaRPr lang="en-CA" sz="14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05" marR="5505" marT="5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5464901"/>
                  </a:ext>
                </a:extLst>
              </a:tr>
            </a:tbl>
          </a:graphicData>
        </a:graphic>
      </p:graphicFrame>
      <p:pic>
        <p:nvPicPr>
          <p:cNvPr id="15" name="Content Placeholder 14" descr="Commission des Droits de la Personne et des Droits de la Jeunesse, Quebec.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442" y="6088269"/>
            <a:ext cx="1722908" cy="541393"/>
          </a:xfrm>
        </p:spPr>
      </p:pic>
    </p:spTree>
    <p:extLst>
      <p:ext uri="{BB962C8B-B14F-4D97-AF65-F5344CB8AC3E}">
        <p14:creationId xmlns:p14="http://schemas.microsoft.com/office/powerpoint/2010/main" val="359406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5B066-84AC-457E-B03F-C6972CDFA8CB}" type="slidenum">
              <a:rPr lang="fr-FR" smtClean="0"/>
              <a:t>6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553" y="691446"/>
            <a:ext cx="5176109" cy="1325563"/>
          </a:xfrm>
        </p:spPr>
        <p:txBody>
          <a:bodyPr>
            <a:normAutofit/>
          </a:bodyPr>
          <a:lstStyle/>
          <a:p>
            <a:r>
              <a:rPr lang="fr-CA" sz="3200" b="1" dirty="0">
                <a:latin typeface="Arial (Headings)"/>
              </a:rPr>
              <a:t>Crise du Verglas, Janvier </a:t>
            </a:r>
            <a:r>
              <a:rPr lang="fr-CA" sz="3200" b="1" dirty="0" smtClean="0">
                <a:latin typeface="Arial (Headings)"/>
              </a:rPr>
              <a:t>1998 [1 de 5]</a:t>
            </a:r>
            <a:endParaRPr lang="en-CA" sz="3200" b="1" dirty="0">
              <a:latin typeface="Arial (Headings)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59415" y="691446"/>
            <a:ext cx="505264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3200" b="1" dirty="0" err="1" smtClean="0">
                <a:latin typeface="Arial (Headings)"/>
              </a:rPr>
              <a:t>Ice</a:t>
            </a:r>
            <a:r>
              <a:rPr lang="fr-CA" sz="3200" b="1" dirty="0" smtClean="0">
                <a:latin typeface="Arial (Headings)"/>
              </a:rPr>
              <a:t> </a:t>
            </a:r>
            <a:r>
              <a:rPr lang="fr-CA" sz="3200" b="1" dirty="0" err="1" smtClean="0">
                <a:latin typeface="Arial (Headings)"/>
              </a:rPr>
              <a:t>storm</a:t>
            </a:r>
            <a:r>
              <a:rPr lang="fr-CA" sz="3200" b="1" dirty="0" smtClean="0">
                <a:latin typeface="Arial (Headings)"/>
              </a:rPr>
              <a:t> </a:t>
            </a:r>
            <a:r>
              <a:rPr lang="fr-CA" sz="3200" b="1" dirty="0" err="1" smtClean="0">
                <a:latin typeface="Arial (Headings)"/>
              </a:rPr>
              <a:t>crisis</a:t>
            </a:r>
            <a:r>
              <a:rPr lang="fr-CA" sz="3200" b="1" dirty="0" smtClean="0">
                <a:latin typeface="Arial (Headings)"/>
              </a:rPr>
              <a:t>, </a:t>
            </a:r>
            <a:r>
              <a:rPr lang="fr-CA" sz="3200" b="1" dirty="0" err="1" smtClean="0">
                <a:latin typeface="Arial (Headings)"/>
              </a:rPr>
              <a:t>January</a:t>
            </a:r>
            <a:r>
              <a:rPr lang="fr-CA" sz="3200" b="1" dirty="0" smtClean="0">
                <a:latin typeface="Arial (Headings)"/>
              </a:rPr>
              <a:t> 1998 [1 of 5]</a:t>
            </a:r>
            <a:endParaRPr lang="en-CA" sz="3200" b="1" dirty="0">
              <a:latin typeface="Arial (Headings)"/>
            </a:endParaRPr>
          </a:p>
        </p:txBody>
      </p:sp>
      <p:pic>
        <p:nvPicPr>
          <p:cNvPr id="6" name="Content Placeholder 5" descr="Radio-Canada Information - Que se passait-il en 1998? | Facebook&#10;&#10;Photo des pompier durant la crise du verglas&#10;&#10;Picture of firemen during the ice storm crisis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53" y="2608249"/>
            <a:ext cx="3078554" cy="1831299"/>
          </a:xfrm>
        </p:spPr>
      </p:pic>
      <p:pic>
        <p:nvPicPr>
          <p:cNvPr id="7" name="Content Placeholder 6" descr="l y a 20 ans, une mer de glace tombait sur le Québec | Radio-Canada.ca&#10;&#10;Photo ou l'on voit tout est glacé &#10;&#10;Picture of a frozen landscape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215" y="2620885"/>
            <a:ext cx="3240000" cy="1820475"/>
          </a:xfrm>
        </p:spPr>
      </p:pic>
      <p:pic>
        <p:nvPicPr>
          <p:cNvPr id="9" name="Content Placeholder 6" descr="Il y a 20 ans, une mer de glace tombait sur le Québec | Radio-Canada.ca&#10;&#10;une auto endomagé par un arbre de tombé durant le verglas.&#10;&#10;A car, broken by a fallen tree during the ice storm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323" y="2620884"/>
            <a:ext cx="3300739" cy="181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55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5B066-84AC-457E-B03F-C6972CDFA8CB}" type="slidenum">
              <a:rPr lang="fr-FR" smtClean="0"/>
              <a:t>7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938" y="762709"/>
            <a:ext cx="5439508" cy="1325563"/>
          </a:xfrm>
        </p:spPr>
        <p:txBody>
          <a:bodyPr>
            <a:noAutofit/>
          </a:bodyPr>
          <a:lstStyle/>
          <a:p>
            <a:r>
              <a:rPr lang="fr-CA" sz="3200" b="1" dirty="0">
                <a:latin typeface="Arial (Headings)"/>
              </a:rPr>
              <a:t>Crise du Verglas, Janvier </a:t>
            </a:r>
            <a:r>
              <a:rPr lang="fr-CA" sz="3200" b="1" dirty="0" smtClean="0">
                <a:latin typeface="Arial (Headings)"/>
              </a:rPr>
              <a:t>1998 [2 </a:t>
            </a:r>
            <a:r>
              <a:rPr lang="fr-CA" sz="3200" b="1" dirty="0">
                <a:latin typeface="Arial (Headings)"/>
              </a:rPr>
              <a:t>de </a:t>
            </a:r>
            <a:r>
              <a:rPr lang="fr-CA" sz="3200" b="1" dirty="0" smtClean="0">
                <a:latin typeface="Arial (Headings)"/>
              </a:rPr>
              <a:t>5]</a:t>
            </a:r>
            <a:endParaRPr lang="en-CA" sz="3200" b="1" dirty="0">
              <a:latin typeface="Arial (Headings)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574066" y="666636"/>
            <a:ext cx="4937996" cy="15177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3200" b="1" dirty="0" err="1" smtClean="0">
                <a:latin typeface="Arial (Headings)"/>
              </a:rPr>
              <a:t>Ice</a:t>
            </a:r>
            <a:r>
              <a:rPr lang="fr-CA" sz="3200" b="1" dirty="0" smtClean="0">
                <a:latin typeface="Arial (Headings)"/>
              </a:rPr>
              <a:t> </a:t>
            </a:r>
            <a:r>
              <a:rPr lang="fr-CA" sz="3200" b="1" dirty="0" err="1" smtClean="0">
                <a:latin typeface="Arial (Headings)"/>
              </a:rPr>
              <a:t>storm</a:t>
            </a:r>
            <a:r>
              <a:rPr lang="fr-CA" sz="3200" b="1" dirty="0" smtClean="0">
                <a:latin typeface="Arial (Headings)"/>
              </a:rPr>
              <a:t> </a:t>
            </a:r>
            <a:r>
              <a:rPr lang="fr-CA" sz="3200" b="1" dirty="0" err="1" smtClean="0">
                <a:latin typeface="Arial (Headings)"/>
              </a:rPr>
              <a:t>crisis</a:t>
            </a:r>
            <a:r>
              <a:rPr lang="fr-CA" sz="3200" b="1" dirty="0" smtClean="0">
                <a:latin typeface="Arial (Headings)"/>
              </a:rPr>
              <a:t>, </a:t>
            </a:r>
            <a:r>
              <a:rPr lang="fr-CA" sz="3200" b="1" dirty="0" err="1" smtClean="0">
                <a:latin typeface="Arial (Headings)"/>
              </a:rPr>
              <a:t>January</a:t>
            </a:r>
            <a:r>
              <a:rPr lang="fr-CA" sz="3200" b="1" dirty="0" smtClean="0">
                <a:latin typeface="Arial (Headings)"/>
              </a:rPr>
              <a:t> 1998 [2 of 5]</a:t>
            </a:r>
            <a:endParaRPr lang="en-CA" sz="3200" b="1" dirty="0">
              <a:latin typeface="Arial (Headings)"/>
            </a:endParaRPr>
          </a:p>
        </p:txBody>
      </p:sp>
      <p:pic>
        <p:nvPicPr>
          <p:cNvPr id="6" name="Content Placeholder 5" descr="Crise du verglas: combien de temps avez-vous été dans le noir? - Le Canada  Français&#10;&#10;un poteau electrique est tombé au sol.&#10;&#10;An electric pole that fell on the ground.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38" y="2395700"/>
            <a:ext cx="5439508" cy="2520000"/>
          </a:xfrm>
        </p:spPr>
      </p:pic>
      <p:pic>
        <p:nvPicPr>
          <p:cNvPr id="8" name="Content Placeholder 5" descr="La tempête de ce weekend au Québec a des similitudes avec la crise du  verglas de 1998 - Narcity&#10;&#10;Des arbre tomber sur plusieur voiture stationner&#10;&#10;Fallen trees on many parked cars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066" y="2395707"/>
            <a:ext cx="4937996" cy="2518204"/>
          </a:xfrm>
        </p:spPr>
      </p:pic>
    </p:spTree>
    <p:extLst>
      <p:ext uri="{BB962C8B-B14F-4D97-AF65-F5344CB8AC3E}">
        <p14:creationId xmlns:p14="http://schemas.microsoft.com/office/powerpoint/2010/main" val="403744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 descr="9"/>
          <p:cNvSpPr>
            <a:spLocks noGrp="1"/>
          </p:cNvSpPr>
          <p:nvPr>
            <p:ph type="sldNum" sz="quarter" idx="12"/>
          </p:nvPr>
        </p:nvSpPr>
        <p:spPr>
          <a:xfrm>
            <a:off x="8610600" y="6169063"/>
            <a:ext cx="2743200" cy="365125"/>
          </a:xfrm>
        </p:spPr>
        <p:txBody>
          <a:bodyPr/>
          <a:lstStyle/>
          <a:p>
            <a:r>
              <a:rPr lang="fr-FR" dirty="0" smtClean="0"/>
              <a:t>8</a:t>
            </a:r>
            <a:endParaRPr lang="fr-F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832" y="714202"/>
            <a:ext cx="5140118" cy="1325563"/>
          </a:xfrm>
        </p:spPr>
        <p:txBody>
          <a:bodyPr>
            <a:normAutofit/>
          </a:bodyPr>
          <a:lstStyle/>
          <a:p>
            <a:r>
              <a:rPr lang="fr-CA" sz="3200" b="1" dirty="0">
                <a:latin typeface="Arial (Headings)"/>
              </a:rPr>
              <a:t>Crise du Verglas, Janvier </a:t>
            </a:r>
            <a:r>
              <a:rPr lang="fr-CA" sz="3200" b="1" dirty="0" smtClean="0">
                <a:latin typeface="Arial (Headings)"/>
              </a:rPr>
              <a:t>1998 [3 </a:t>
            </a:r>
            <a:r>
              <a:rPr lang="fr-CA" sz="3200" b="1" dirty="0">
                <a:latin typeface="Arial (Headings)"/>
              </a:rPr>
              <a:t>de </a:t>
            </a:r>
            <a:r>
              <a:rPr lang="fr-CA" sz="3200" b="1" dirty="0" smtClean="0">
                <a:latin typeface="Arial (Headings)"/>
              </a:rPr>
              <a:t>5]</a:t>
            </a:r>
            <a:endParaRPr lang="en-CA" sz="3200" b="1" dirty="0">
              <a:latin typeface="Arial (Headings)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71138" y="714202"/>
            <a:ext cx="5029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3200" b="1" dirty="0" err="1" smtClean="0">
                <a:latin typeface="Arial (Headings)"/>
              </a:rPr>
              <a:t>Ice</a:t>
            </a:r>
            <a:r>
              <a:rPr lang="fr-CA" sz="3200" b="1" dirty="0" smtClean="0">
                <a:latin typeface="Arial (Headings)"/>
              </a:rPr>
              <a:t> </a:t>
            </a:r>
            <a:r>
              <a:rPr lang="fr-CA" sz="3200" b="1" dirty="0" err="1" smtClean="0">
                <a:latin typeface="Arial (Headings)"/>
              </a:rPr>
              <a:t>storm</a:t>
            </a:r>
            <a:r>
              <a:rPr lang="fr-CA" sz="3200" b="1" dirty="0" smtClean="0">
                <a:latin typeface="Arial (Headings)"/>
              </a:rPr>
              <a:t> </a:t>
            </a:r>
            <a:r>
              <a:rPr lang="fr-CA" sz="3200" b="1" dirty="0" err="1" smtClean="0">
                <a:latin typeface="Arial (Headings)"/>
              </a:rPr>
              <a:t>crisis</a:t>
            </a:r>
            <a:r>
              <a:rPr lang="fr-CA" sz="3200" b="1" dirty="0" smtClean="0">
                <a:latin typeface="Arial (Headings)"/>
              </a:rPr>
              <a:t>, </a:t>
            </a:r>
            <a:r>
              <a:rPr lang="fr-CA" sz="3200" b="1" dirty="0" err="1" smtClean="0">
                <a:latin typeface="Arial (Headings)"/>
              </a:rPr>
              <a:t>January</a:t>
            </a:r>
            <a:r>
              <a:rPr lang="fr-CA" sz="3200" b="1" dirty="0" smtClean="0">
                <a:latin typeface="Arial (Headings)"/>
              </a:rPr>
              <a:t> 1998 [3 of 5]</a:t>
            </a:r>
            <a:endParaRPr lang="en-CA" sz="3200" b="1" dirty="0">
              <a:latin typeface="Arial (Headings)"/>
            </a:endParaRPr>
          </a:p>
        </p:txBody>
      </p:sp>
      <p:pic>
        <p:nvPicPr>
          <p:cNvPr id="9" name="Content Placeholder 6" descr="Il y a 20 ans, une mer de glace tombait sur le Québec | Radio-Canada.ca&#10;&#10;Des pylône electrique  détruit par le verglas.&#10;&#10;Electrical towers destroyed by the ice storm.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32" y="2398633"/>
            <a:ext cx="5140118" cy="2520000"/>
          </a:xfrm>
        </p:spPr>
      </p:pic>
      <p:pic>
        <p:nvPicPr>
          <p:cNvPr id="7" name="Content Placeholder 6" descr="Verglas massif de janvier 1998 dans le Nord-Est de l'Amérique du Nord -  Wikipédia&#10;&#10;Des arbre touchant le sol et un homme circule a travers les branche&#10;&#10;Trees on the ground and a man walking amongst the branches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138" y="2398633"/>
            <a:ext cx="5029200" cy="2520000"/>
          </a:xfrm>
        </p:spPr>
      </p:pic>
    </p:spTree>
    <p:extLst>
      <p:ext uri="{BB962C8B-B14F-4D97-AF65-F5344CB8AC3E}">
        <p14:creationId xmlns:p14="http://schemas.microsoft.com/office/powerpoint/2010/main" val="30878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5B066-84AC-457E-B03F-C6972CDFA8CB}" type="slidenum">
              <a:rPr lang="fr-FR" smtClean="0"/>
              <a:t>9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386" y="742639"/>
            <a:ext cx="5404338" cy="1325563"/>
          </a:xfrm>
        </p:spPr>
        <p:txBody>
          <a:bodyPr>
            <a:normAutofit/>
          </a:bodyPr>
          <a:lstStyle/>
          <a:p>
            <a:r>
              <a:rPr lang="fr-CA" sz="3200" b="1" dirty="0">
                <a:latin typeface="Arial (Headings)"/>
              </a:rPr>
              <a:t>Crise du Verglas, Janvier </a:t>
            </a:r>
            <a:r>
              <a:rPr lang="fr-CA" sz="3200" b="1" dirty="0" smtClean="0">
                <a:latin typeface="Arial (Headings)"/>
              </a:rPr>
              <a:t>1998 [4 </a:t>
            </a:r>
            <a:r>
              <a:rPr lang="fr-CA" sz="3200" b="1" dirty="0">
                <a:latin typeface="Arial (Headings)"/>
              </a:rPr>
              <a:t>de </a:t>
            </a:r>
            <a:r>
              <a:rPr lang="fr-CA" sz="3200" b="1" dirty="0" smtClean="0">
                <a:latin typeface="Arial (Headings)"/>
              </a:rPr>
              <a:t>5]</a:t>
            </a:r>
            <a:endParaRPr lang="en-CA" sz="3200" b="1" dirty="0">
              <a:latin typeface="Arial (Headings)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770696" y="742639"/>
            <a:ext cx="467102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3200" b="1" dirty="0" err="1" smtClean="0">
                <a:latin typeface="Arial (Headings)"/>
              </a:rPr>
              <a:t>Ice</a:t>
            </a:r>
            <a:r>
              <a:rPr lang="fr-CA" sz="3200" b="1" dirty="0" smtClean="0">
                <a:latin typeface="Arial (Headings)"/>
              </a:rPr>
              <a:t> </a:t>
            </a:r>
            <a:r>
              <a:rPr lang="fr-CA" sz="3200" b="1" dirty="0" err="1" smtClean="0">
                <a:latin typeface="Arial (Headings)"/>
              </a:rPr>
              <a:t>storm</a:t>
            </a:r>
            <a:r>
              <a:rPr lang="fr-CA" sz="3200" b="1" dirty="0" smtClean="0">
                <a:latin typeface="Arial (Headings)"/>
              </a:rPr>
              <a:t> </a:t>
            </a:r>
            <a:r>
              <a:rPr lang="fr-CA" sz="3200" b="1" dirty="0" err="1" smtClean="0">
                <a:latin typeface="Arial (Headings)"/>
              </a:rPr>
              <a:t>crisis</a:t>
            </a:r>
            <a:r>
              <a:rPr lang="fr-CA" sz="3200" b="1" dirty="0" smtClean="0">
                <a:latin typeface="Arial (Headings)"/>
              </a:rPr>
              <a:t>, </a:t>
            </a:r>
            <a:r>
              <a:rPr lang="fr-CA" sz="3200" b="1" dirty="0" err="1" smtClean="0">
                <a:latin typeface="Arial (Headings)"/>
              </a:rPr>
              <a:t>January</a:t>
            </a:r>
            <a:r>
              <a:rPr lang="fr-CA" sz="3200" b="1" dirty="0" smtClean="0">
                <a:latin typeface="Arial (Headings)"/>
              </a:rPr>
              <a:t> 1998 [4 of 5]</a:t>
            </a:r>
            <a:endParaRPr lang="en-CA" sz="3200" b="1" dirty="0">
              <a:latin typeface="Arial (Headings)"/>
            </a:endParaRPr>
          </a:p>
        </p:txBody>
      </p:sp>
      <p:pic>
        <p:nvPicPr>
          <p:cNvPr id="6" name="Content Placeholder 5" descr="La crise du verglas: Lucien Bouchard se souvient | TVA Nouvelles&#10;&#10;photo ou tout est glacé et des branche casser sur le trottoir&#10;&#10;Picture of a frozen landscape and of broken tree branches on a sidewalk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6" y="2310369"/>
            <a:ext cx="5404338" cy="2520000"/>
          </a:xfrm>
        </p:spPr>
      </p:pic>
      <p:pic>
        <p:nvPicPr>
          <p:cNvPr id="7" name="Content Placeholder 6" descr="La crise du verglas en photos | Le Devoir&#10;&#10;une maison endommager par un arbre tomber dessus.&#10;&#10;A house damaged by a fallen tree.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696" y="2310369"/>
            <a:ext cx="4583104" cy="2520000"/>
          </a:xfrm>
        </p:spPr>
      </p:pic>
    </p:spTree>
    <p:extLst>
      <p:ext uri="{BB962C8B-B14F-4D97-AF65-F5344CB8AC3E}">
        <p14:creationId xmlns:p14="http://schemas.microsoft.com/office/powerpoint/2010/main" val="262665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Personnalisé 1">
      <a:dk1>
        <a:srgbClr val="222A35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C1491C1B-215A-4088-936B-14F457E76A22}" vid="{8E1B7D76-5E6E-4A20-91F4-FD55112A78F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2545</TotalTime>
  <Words>1199</Words>
  <Application>Microsoft Office PowerPoint</Application>
  <PresentationFormat>Widescreen</PresentationFormat>
  <Paragraphs>173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Arial (Body)</vt:lpstr>
      <vt:lpstr>Arial (Headings)</vt:lpstr>
      <vt:lpstr>Calibri</vt:lpstr>
      <vt:lpstr>Symbol</vt:lpstr>
      <vt:lpstr>Times New Roman</vt:lpstr>
      <vt:lpstr>Wingdings</vt:lpstr>
      <vt:lpstr>Thème Office</vt:lpstr>
      <vt:lpstr>Les mesure d’urgence et les personnes en situation de handicap</vt:lpstr>
      <vt:lpstr>Moi de 1990 à aujourd’hui</vt:lpstr>
      <vt:lpstr>La Commission Bouchard-Taylor [1 de 2]</vt:lpstr>
      <vt:lpstr>La Commission Bouchard-Taylor [2 de 2]</vt:lpstr>
      <vt:lpstr>Motifs de discrimination au Québec</vt:lpstr>
      <vt:lpstr>Crise du Verglas, Janvier 1998 [1 de 5]</vt:lpstr>
      <vt:lpstr>Crise du Verglas, Janvier 1998 [2 de 5]</vt:lpstr>
      <vt:lpstr>Crise du Verglas, Janvier 1998 [3 de 5]</vt:lpstr>
      <vt:lpstr>Crise du Verglas, Janvier 1998 [4 de 5]</vt:lpstr>
      <vt:lpstr>Crise du Verglas, Janvier 1998 [5 de 5]</vt:lpstr>
      <vt:lpstr>Que faire pour évacuer chaque personne [1 de 4] </vt:lpstr>
      <vt:lpstr>Que faire pour évacuer chaque personne [2 de 4]</vt:lpstr>
      <vt:lpstr>Que faire pour évacuer chaque personne [3 de 4] </vt:lpstr>
      <vt:lpstr>Que faire pour évacuer chaque personne [4 de 4] </vt:lpstr>
      <vt:lpstr>Crise du verglas 1998</vt:lpstr>
      <vt:lpstr>Constat sur la solidarité</vt:lpstr>
      <vt:lpstr>Constats sur les solutions manquantes [1 de 2]</vt:lpstr>
      <vt:lpstr>Constats sur les solutions manquantes [2 de 2]</vt:lpstr>
      <vt:lpstr>Conclusion</vt:lpstr>
    </vt:vector>
  </TitlesOfParts>
  <Company>GoC / GdC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mesure d’urgence et les personnes en situation de handicap</dc:title>
  <dc:creator>JEAN-FRANCOIS, Huguette HM [NC]</dc:creator>
  <cp:lastModifiedBy>Gorley, Mathieu M [NC]</cp:lastModifiedBy>
  <cp:revision>117</cp:revision>
  <dcterms:created xsi:type="dcterms:W3CDTF">2021-05-04T14:54:27Z</dcterms:created>
  <dcterms:modified xsi:type="dcterms:W3CDTF">2021-05-28T12:39:01Z</dcterms:modified>
</cp:coreProperties>
</file>