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5" r:id="rId4"/>
    <p:sldId id="286" r:id="rId5"/>
    <p:sldId id="287" r:id="rId6"/>
    <p:sldId id="288" r:id="rId7"/>
    <p:sldId id="293" r:id="rId8"/>
    <p:sldId id="289" r:id="rId9"/>
    <p:sldId id="292" r:id="rId10"/>
    <p:sldId id="290" r:id="rId11"/>
    <p:sldId id="294" r:id="rId12"/>
    <p:sldId id="303" r:id="rId13"/>
    <p:sldId id="304" r:id="rId14"/>
    <p:sldId id="305" r:id="rId15"/>
    <p:sldId id="295" r:id="rId16"/>
    <p:sldId id="296" r:id="rId17"/>
    <p:sldId id="297" r:id="rId18"/>
    <p:sldId id="298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COIS, Huguette HM [NC]" initials="JHH[" lastIdx="1" clrIdx="0">
    <p:extLst>
      <p:ext uri="{19B8F6BF-5375-455C-9EA6-DF929625EA0E}">
        <p15:presenceInfo xmlns:p15="http://schemas.microsoft.com/office/powerpoint/2012/main" userId="S-1-5-21-2836628367-1582996139-4062659285-515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04A"/>
    <a:srgbClr val="222A35"/>
    <a:srgbClr val="FF5050"/>
    <a:srgbClr val="C59D76"/>
    <a:srgbClr val="E24A6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186" autoAdjust="0"/>
  </p:normalViewPr>
  <p:slideViewPr>
    <p:cSldViewPr snapToGrid="0">
      <p:cViewPr varScale="1">
        <p:scale>
          <a:sx n="32" d="100"/>
          <a:sy n="32" d="100"/>
        </p:scale>
        <p:origin x="4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1E74-973A-49B0-8D2D-67DBFE998F16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7B779-9203-45E2-9128-631E3DAB2A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8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D0B3C-ADA3-433F-9586-A8BFCBD8E977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F2BE-0CBF-455D-9EA8-19E6D511C1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33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4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5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56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A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9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A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7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2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4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717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43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3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31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8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42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8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89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0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3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55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3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2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8D98-5BA1-4275-A57D-45EA5A926062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2376616" y="3429753"/>
            <a:ext cx="7438768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1107" y="2203938"/>
            <a:ext cx="9144000" cy="129574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 smtClean="0"/>
              <a:t>Cliquez pour insérer un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1107" y="3778639"/>
            <a:ext cx="9144000" cy="65268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220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7B8A-7CEF-4408-9364-9A695D0F1D14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571264" y="3507900"/>
            <a:ext cx="3094151" cy="55914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908" y="365125"/>
            <a:ext cx="932089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908" y="1825625"/>
            <a:ext cx="932089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315-61A5-4AB2-B2D5-0488D15E4906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160816" y="1350374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3731-9022-4F87-A65B-62EFBF82FEC1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3EF8-4352-4119-9052-21661DDC8D5A}" type="datetime1">
              <a:rPr lang="fr-FR" smtClean="0"/>
              <a:t>28/05/2021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BB3-F1D2-47B3-A1DC-81A20FCDC2E6}" type="datetime1">
              <a:rPr lang="fr-FR" smtClean="0"/>
              <a:t>28/05/2021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9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D9ED-4705-4BFB-8FF3-5C98FF9535C0}" type="datetime1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669C-8B66-4504-B7AD-13A54240DAE3}" type="datetime1">
              <a:rPr lang="fr-FR" smtClean="0"/>
              <a:t>28/05/2021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1800" y="365125"/>
            <a:ext cx="838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1800" y="1825625"/>
            <a:ext cx="838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BF8B-B5A9-42BC-A21B-35F1B6316889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9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3553" y="842148"/>
            <a:ext cx="10157552" cy="2387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tabLst>
                <a:tab pos="10047288" algn="l"/>
              </a:tabLst>
            </a:pPr>
            <a:r>
              <a:rPr lang="fr-CA" sz="4400" b="1" dirty="0" smtClean="0">
                <a:latin typeface="Arial (Headings)"/>
                <a:cs typeface="Arial" panose="020B0604020202020204" pitchFamily="34" charset="0"/>
              </a:rPr>
              <a:t>Emergency </a:t>
            </a:r>
            <a:r>
              <a:rPr lang="fr-CA" sz="4400" b="1" dirty="0" err="1" smtClean="0">
                <a:latin typeface="Arial (Headings)"/>
                <a:cs typeface="Arial" panose="020B0604020202020204" pitchFamily="34" charset="0"/>
              </a:rPr>
              <a:t>measures</a:t>
            </a:r>
            <a:r>
              <a:rPr lang="fr-CA" sz="4400" b="1" dirty="0" smtClean="0">
                <a:latin typeface="Arial (Headings)"/>
                <a:cs typeface="Arial" panose="020B0604020202020204" pitchFamily="34" charset="0"/>
              </a:rPr>
              <a:t> and </a:t>
            </a:r>
            <a:r>
              <a:rPr lang="fr-CA" sz="4400" b="1" dirty="0" err="1" smtClean="0">
                <a:latin typeface="Arial (Headings)"/>
                <a:cs typeface="Arial" panose="020B0604020202020204" pitchFamily="34" charset="0"/>
              </a:rPr>
              <a:t>persons</a:t>
            </a:r>
            <a:r>
              <a:rPr lang="fr-CA" sz="4400" b="1" dirty="0" smtClean="0">
                <a:latin typeface="Arial (Headings)"/>
                <a:cs typeface="Arial" panose="020B0604020202020204" pitchFamily="34" charset="0"/>
              </a:rPr>
              <a:t> </a:t>
            </a:r>
            <a:r>
              <a:rPr lang="fr-CA" sz="4400" b="1" dirty="0" err="1" smtClean="0">
                <a:latin typeface="Arial (Headings)"/>
                <a:cs typeface="Arial" panose="020B0604020202020204" pitchFamily="34" charset="0"/>
              </a:rPr>
              <a:t>with</a:t>
            </a:r>
            <a:r>
              <a:rPr lang="fr-CA" sz="4400" b="1" dirty="0" smtClean="0">
                <a:latin typeface="Arial (Headings)"/>
                <a:cs typeface="Arial" panose="020B0604020202020204" pitchFamily="34" charset="0"/>
              </a:rPr>
              <a:t> </a:t>
            </a:r>
            <a:r>
              <a:rPr lang="fr-CA" sz="4400" b="1" dirty="0" err="1" smtClean="0">
                <a:latin typeface="Arial (Headings)"/>
                <a:cs typeface="Arial" panose="020B0604020202020204" pitchFamily="34" charset="0"/>
              </a:rPr>
              <a:t>disabilities</a:t>
            </a:r>
            <a:endParaRPr lang="fr-FR" sz="4400" b="1" dirty="0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4283" y="4008374"/>
            <a:ext cx="8513805" cy="1951752"/>
          </a:xfrm>
        </p:spPr>
        <p:txBody>
          <a:bodyPr>
            <a:noAutofit/>
          </a:bodyPr>
          <a:lstStyle/>
          <a:p>
            <a:pPr lvl="2" algn="l">
              <a:lnSpc>
                <a:spcPct val="200000"/>
              </a:lnSpc>
            </a:pPr>
            <a:r>
              <a:rPr lang="en-CA" sz="2800" b="1" dirty="0" smtClean="0">
                <a:latin typeface="Arial (Body)"/>
              </a:rPr>
              <a:t>Paul LUPIEN </a:t>
            </a:r>
            <a:endParaRPr lang="fr-FR" sz="2800" b="1" dirty="0">
              <a:latin typeface="Arial (Body)"/>
            </a:endParaRPr>
          </a:p>
          <a:p>
            <a:pPr lvl="2" algn="l">
              <a:lnSpc>
                <a:spcPct val="200000"/>
              </a:lnSpc>
            </a:pPr>
            <a:r>
              <a:rPr lang="fr-FR" sz="2800" dirty="0" smtClean="0">
                <a:solidFill>
                  <a:srgbClr val="222A35"/>
                </a:solidFill>
                <a:latin typeface="Arial (Body)"/>
                <a:cs typeface="Arial" panose="020B0604020202020204" pitchFamily="34" charset="0"/>
              </a:rPr>
              <a:t>May 31, 2021</a:t>
            </a:r>
            <a:endParaRPr lang="fr-FR" sz="2800" dirty="0" smtClean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latin typeface="Arial (Headings)"/>
              </a:rPr>
              <a:t>Ice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>
                <a:latin typeface="Arial (Headings)"/>
              </a:rPr>
              <a:t>storm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>
                <a:latin typeface="Arial (Headings)"/>
              </a:rPr>
              <a:t>crisis</a:t>
            </a:r>
            <a:r>
              <a:rPr lang="fr-CA" b="1" dirty="0">
                <a:latin typeface="Arial (Headings)"/>
              </a:rPr>
              <a:t>, </a:t>
            </a:r>
            <a:r>
              <a:rPr lang="fr-CA" b="1" dirty="0" err="1">
                <a:latin typeface="Arial (Headings)"/>
              </a:rPr>
              <a:t>January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smtClean="0">
                <a:latin typeface="Arial (Headings)"/>
              </a:rPr>
              <a:t>1998 [</a:t>
            </a:r>
            <a:r>
              <a:rPr lang="fr-CA" b="1" dirty="0">
                <a:latin typeface="Arial (Headings)"/>
              </a:rPr>
              <a:t>5 </a:t>
            </a:r>
            <a:r>
              <a:rPr lang="fr-CA" b="1" dirty="0" smtClean="0">
                <a:latin typeface="Arial (Headings)"/>
              </a:rPr>
              <a:t>of 5]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Crise du verglas : « On a dû tout imaginer, tout improviser », se rappelle  Lucien Bouchard | Radio-Canada.ca&#10;Military vehicles coming to help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3" y="2664934"/>
            <a:ext cx="2787334" cy="2141528"/>
          </a:xfrm>
        </p:spPr>
      </p:pic>
      <p:pic>
        <p:nvPicPr>
          <p:cNvPr id="7" name="Content Placeholder 6" descr="Des acteurs municipaux se souviennent du verglas - Le Reflet&#10;A member of the military picking up logs from the ground during the clean up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19" y="2664933"/>
            <a:ext cx="2699157" cy="2141528"/>
          </a:xfrm>
        </p:spPr>
      </p:pic>
      <p:pic>
        <p:nvPicPr>
          <p:cNvPr id="8" name="Content Placeholder 5" descr="Parked military vehicles with a member of the military walking next to them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68" y="2664933"/>
            <a:ext cx="2814739" cy="2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11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2487"/>
            <a:ext cx="10685444" cy="1183610"/>
          </a:xfrm>
        </p:spPr>
        <p:txBody>
          <a:bodyPr>
            <a:noAutofit/>
          </a:bodyPr>
          <a:lstStyle/>
          <a:p>
            <a:r>
              <a:rPr lang="fr-FR" b="1" dirty="0" err="1" smtClean="0">
                <a:latin typeface="Arial (Headings)"/>
              </a:rPr>
              <a:t>What</a:t>
            </a:r>
            <a:r>
              <a:rPr lang="fr-FR" b="1" dirty="0" smtClean="0">
                <a:latin typeface="Arial (Headings)"/>
              </a:rPr>
              <a:t> to do to </a:t>
            </a:r>
            <a:r>
              <a:rPr lang="fr-FR" b="1" dirty="0" err="1" smtClean="0">
                <a:latin typeface="Arial (Headings)"/>
              </a:rPr>
              <a:t>evacuate</a:t>
            </a:r>
            <a:r>
              <a:rPr lang="fr-FR" b="1" dirty="0" smtClean="0">
                <a:latin typeface="Arial (Headings)"/>
              </a:rPr>
              <a:t> </a:t>
            </a:r>
            <a:r>
              <a:rPr lang="fr-FR" b="1" dirty="0" err="1" smtClean="0">
                <a:latin typeface="Arial (Headings)"/>
              </a:rPr>
              <a:t>each</a:t>
            </a:r>
            <a:r>
              <a:rPr lang="fr-FR" b="1" dirty="0" smtClean="0">
                <a:latin typeface="Arial (Headings)"/>
              </a:rPr>
              <a:t> </a:t>
            </a:r>
            <a:r>
              <a:rPr lang="fr-FR" b="1" dirty="0" err="1" smtClean="0">
                <a:latin typeface="Arial (Headings)"/>
              </a:rPr>
              <a:t>person</a:t>
            </a:r>
            <a:r>
              <a:rPr lang="fr-FR" b="1" dirty="0" smtClean="0">
                <a:latin typeface="Arial (Headings)"/>
              </a:rPr>
              <a:t> </a:t>
            </a:r>
            <a:br>
              <a:rPr lang="fr-FR" b="1" dirty="0" smtClean="0">
                <a:latin typeface="Arial (Headings)"/>
              </a:rPr>
            </a:br>
            <a:r>
              <a:rPr lang="fr-FR" b="1" dirty="0" smtClean="0">
                <a:latin typeface="Arial (Headings)"/>
              </a:rPr>
              <a:t>[1 of 4] 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Jonathan Marchand in his wheelchair that weighs 350 pounds with equipment connected to the back of his wheelchairr and an artificial respirator next to him.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429"/>
            <a:ext cx="4676530" cy="3095739"/>
          </a:xfrm>
        </p:spPr>
      </p:pic>
      <p:sp>
        <p:nvSpPr>
          <p:cNvPr id="7" name="Flèche : gauche 3" descr="Arrow pointing towards the artificial respirator (essential).&#10;">
            <a:extLst>
              <a:ext uri="{FF2B5EF4-FFF2-40B4-BE49-F238E27FC236}">
                <a16:creationId xmlns:a16="http://schemas.microsoft.com/office/drawing/2014/main" id="{4BC522E9-2A36-4D76-91B1-9214BD40A70E}"/>
              </a:ext>
            </a:extLst>
          </p:cNvPr>
          <p:cNvSpPr/>
          <p:nvPr/>
        </p:nvSpPr>
        <p:spPr>
          <a:xfrm>
            <a:off x="5331793" y="1906837"/>
            <a:ext cx="978408" cy="484632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2AA9413E-5527-4C1F-88E5-0375917FBDA5}"/>
              </a:ext>
            </a:extLst>
          </p:cNvPr>
          <p:cNvSpPr txBox="1"/>
          <p:nvPr/>
        </p:nvSpPr>
        <p:spPr>
          <a:xfrm>
            <a:off x="6393281" y="1890625"/>
            <a:ext cx="513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Artificial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respirator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(essential)</a:t>
            </a:r>
          </a:p>
        </p:txBody>
      </p:sp>
      <p:sp>
        <p:nvSpPr>
          <p:cNvPr id="9" name="Flèche : gauche 7" descr="Arrow pointing towards the essential equipment connected to the electric wheelchair.&#10;">
            <a:extLst>
              <a:ext uri="{FF2B5EF4-FFF2-40B4-BE49-F238E27FC236}">
                <a16:creationId xmlns:a16="http://schemas.microsoft.com/office/drawing/2014/main" id="{2AE23525-C90D-45DA-B8C3-824C89F67E69}"/>
              </a:ext>
            </a:extLst>
          </p:cNvPr>
          <p:cNvSpPr/>
          <p:nvPr/>
        </p:nvSpPr>
        <p:spPr>
          <a:xfrm>
            <a:off x="5077731" y="2913128"/>
            <a:ext cx="1315550" cy="484632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41DC495F-F10E-4830-832D-206B5AEDF24A}"/>
              </a:ext>
            </a:extLst>
          </p:cNvPr>
          <p:cNvSpPr txBox="1"/>
          <p:nvPr/>
        </p:nvSpPr>
        <p:spPr>
          <a:xfrm>
            <a:off x="6393281" y="2723729"/>
            <a:ext cx="513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Essential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equipment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connected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to </a:t>
            </a:r>
            <a:r>
              <a:rPr kumimoji="0" lang="fr-CA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his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electric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wheelchair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</a:p>
        </p:txBody>
      </p:sp>
      <p:sp>
        <p:nvSpPr>
          <p:cNvPr id="11" name="Flèche : gauche 8" descr="Arrow pointing towards the electric wheelchair - over 350 pounds.&#10;">
            <a:extLst>
              <a:ext uri="{FF2B5EF4-FFF2-40B4-BE49-F238E27FC236}">
                <a16:creationId xmlns:a16="http://schemas.microsoft.com/office/drawing/2014/main" id="{1A42742D-DC2F-4C10-8EE5-DD041A1E286C}"/>
              </a:ext>
            </a:extLst>
          </p:cNvPr>
          <p:cNvSpPr/>
          <p:nvPr/>
        </p:nvSpPr>
        <p:spPr>
          <a:xfrm>
            <a:off x="4624987" y="3732077"/>
            <a:ext cx="1779485" cy="484632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0A609133-4E91-48B4-A94D-7C4777221028}"/>
              </a:ext>
            </a:extLst>
          </p:cNvPr>
          <p:cNvSpPr txBox="1"/>
          <p:nvPr/>
        </p:nvSpPr>
        <p:spPr>
          <a:xfrm>
            <a:off x="6417783" y="3615512"/>
            <a:ext cx="513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Electric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wheelchair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– over 350 pounds</a:t>
            </a:r>
            <a:endParaRPr kumimoji="0" lang="fr-CA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98" y="4742954"/>
            <a:ext cx="10515600" cy="18658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dirty="0" smtClean="0">
                <a:latin typeface="Arial (Body)"/>
              </a:rPr>
              <a:t>Good </a:t>
            </a:r>
            <a:r>
              <a:rPr lang="fr-FR" sz="2400" dirty="0" err="1" smtClean="0">
                <a:latin typeface="Arial (Body)"/>
              </a:rPr>
              <a:t>thing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my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friend</a:t>
            </a:r>
            <a:r>
              <a:rPr lang="fr-FR" sz="2400" dirty="0" smtClean="0">
                <a:latin typeface="Arial (Body)"/>
              </a:rPr>
              <a:t> Jonathan </a:t>
            </a:r>
            <a:r>
              <a:rPr lang="fr-FR" sz="2400" dirty="0" err="1" smtClean="0">
                <a:latin typeface="Arial (Body)"/>
              </a:rPr>
              <a:t>is</a:t>
            </a:r>
            <a:r>
              <a:rPr lang="fr-FR" sz="2400" dirty="0" smtClean="0">
                <a:latin typeface="Arial (Body)"/>
              </a:rPr>
              <a:t> not obese. But </a:t>
            </a:r>
            <a:r>
              <a:rPr lang="fr-FR" sz="2400" dirty="0" err="1" smtClean="0">
                <a:latin typeface="Arial (Body)"/>
              </a:rPr>
              <a:t>his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wheelchair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is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very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heavy</a:t>
            </a:r>
            <a:r>
              <a:rPr lang="fr-FR" sz="2400" dirty="0" smtClean="0">
                <a:latin typeface="Arial (Body)"/>
              </a:rPr>
              <a:t>, and </a:t>
            </a:r>
            <a:r>
              <a:rPr lang="fr-FR" sz="2400" dirty="0" err="1" smtClean="0">
                <a:latin typeface="Arial (Body)"/>
              </a:rPr>
              <a:t>it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is</a:t>
            </a:r>
            <a:r>
              <a:rPr lang="fr-FR" sz="2400" dirty="0">
                <a:latin typeface="Arial (Body)"/>
              </a:rPr>
              <a:t> </a:t>
            </a:r>
            <a:r>
              <a:rPr lang="fr-FR" sz="2400" dirty="0" smtClean="0">
                <a:latin typeface="Arial (Body)"/>
              </a:rPr>
              <a:t>essential to </a:t>
            </a:r>
            <a:r>
              <a:rPr lang="fr-FR" sz="2400" dirty="0" err="1" smtClean="0">
                <a:latin typeface="Arial (Body)"/>
              </a:rPr>
              <a:t>his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survival</a:t>
            </a:r>
            <a:r>
              <a:rPr lang="fr-FR" sz="2400" dirty="0" smtClean="0">
                <a:latin typeface="Arial (Body)"/>
              </a:rPr>
              <a:t>. 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2400" dirty="0" smtClean="0">
                <a:latin typeface="Arial (Body)"/>
              </a:rPr>
              <a:t>Can </a:t>
            </a:r>
            <a:r>
              <a:rPr lang="fr-FR" sz="2400" dirty="0" err="1" smtClean="0">
                <a:latin typeface="Arial (Body)"/>
              </a:rPr>
              <a:t>we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evacute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him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with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his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wheelchair</a:t>
            </a:r>
            <a:r>
              <a:rPr lang="fr-FR" sz="2400" dirty="0" smtClean="0">
                <a:latin typeface="Arial (Body)"/>
              </a:rPr>
              <a:t> if </a:t>
            </a:r>
            <a:r>
              <a:rPr lang="fr-FR" sz="2400" dirty="0" err="1" smtClean="0">
                <a:latin typeface="Arial (Body)"/>
              </a:rPr>
              <a:t>he</a:t>
            </a:r>
            <a:r>
              <a:rPr lang="fr-FR" sz="2400" dirty="0" smtClean="0">
                <a:latin typeface="Arial (Body)"/>
              </a:rPr>
              <a:t> </a:t>
            </a:r>
            <a:r>
              <a:rPr lang="fr-FR" sz="2400" dirty="0" err="1" smtClean="0">
                <a:latin typeface="Arial (Body)"/>
              </a:rPr>
              <a:t>is</a:t>
            </a:r>
            <a:r>
              <a:rPr lang="fr-FR" sz="2400" dirty="0" smtClean="0">
                <a:latin typeface="Arial (Body)"/>
              </a:rPr>
              <a:t> on the 10th </a:t>
            </a:r>
            <a:r>
              <a:rPr lang="fr-FR" sz="2400" dirty="0" err="1" smtClean="0">
                <a:latin typeface="Arial (Body)"/>
              </a:rPr>
              <a:t>floor</a:t>
            </a:r>
            <a:r>
              <a:rPr lang="fr-FR" sz="2400" dirty="0" smtClean="0">
                <a:latin typeface="Arial (Body)"/>
              </a:rPr>
              <a:t> of a building?</a:t>
            </a:r>
            <a:endParaRPr lang="fr-FR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3696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9801"/>
            <a:ext cx="11126118" cy="1325563"/>
          </a:xfrm>
        </p:spPr>
        <p:txBody>
          <a:bodyPr/>
          <a:lstStyle/>
          <a:p>
            <a:r>
              <a:rPr lang="fr-FR" b="1" dirty="0" err="1">
                <a:latin typeface="Arial (Headings)"/>
              </a:rPr>
              <a:t>What</a:t>
            </a:r>
            <a:r>
              <a:rPr lang="fr-FR" b="1" dirty="0">
                <a:latin typeface="Arial (Headings)"/>
              </a:rPr>
              <a:t> to do to </a:t>
            </a:r>
            <a:r>
              <a:rPr lang="fr-FR" b="1" dirty="0" err="1">
                <a:latin typeface="Arial (Headings)"/>
              </a:rPr>
              <a:t>evacuate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err="1">
                <a:latin typeface="Arial (Headings)"/>
              </a:rPr>
              <a:t>each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err="1">
                <a:latin typeface="Arial (Headings)"/>
              </a:rPr>
              <a:t>person</a:t>
            </a:r>
            <a:r>
              <a:rPr lang="fr-FR" b="1" dirty="0">
                <a:latin typeface="Arial (Headings)"/>
              </a:rPr>
              <a:t> </a:t>
            </a:r>
            <a:br>
              <a:rPr lang="fr-FR" b="1" dirty="0">
                <a:latin typeface="Arial (Headings)"/>
              </a:rPr>
            </a:br>
            <a:r>
              <a:rPr lang="fr-CA" b="1" dirty="0" smtClean="0">
                <a:solidFill>
                  <a:schemeClr val="tx1"/>
                </a:solidFill>
                <a:latin typeface="Arial (Headings)"/>
              </a:rPr>
              <a:t>[2 of 4]</a:t>
            </a:r>
            <a:endParaRPr lang="en-CA" b="1" dirty="0">
              <a:solidFill>
                <a:schemeClr val="tx1"/>
              </a:solidFill>
              <a:latin typeface="Arial (Headings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616193"/>
            <a:ext cx="10674428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Imagine a 47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year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old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person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intellectual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disability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who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has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always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lived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in the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same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house as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his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parents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who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are over 70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years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old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How do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we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maintain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routines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when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they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smtClean="0">
                <a:latin typeface="Arial" panose="020B0604020202020204" pitchFamily="34" charset="0"/>
                <a:ea typeface="Calibri" panose="020F0502020204030204" pitchFamily="34" charset="0"/>
              </a:rPr>
              <a:t>are in the 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gymnasium, in a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noisy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environment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among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strangers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CA" sz="2400" dirty="0"/>
          </a:p>
        </p:txBody>
      </p:sp>
      <p:pic>
        <p:nvPicPr>
          <p:cNvPr id="6" name="Content Placeholder 5" descr="La crise du verglas en photos | Le Devoir&#10;A room with people gathered to watch television in a crisis centre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36350"/>
            <a:ext cx="3934000" cy="2520000"/>
          </a:xfrm>
        </p:spPr>
      </p:pic>
      <p:pic>
        <p:nvPicPr>
          <p:cNvPr id="7" name="Content Placeholder 6" descr="Montréal sous la tempête du verglas, janvier 1998 | Archives de Montréal&#10;Moms with their babie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43" y="3836350"/>
            <a:ext cx="4396914" cy="2520000"/>
          </a:xfrm>
        </p:spPr>
      </p:pic>
    </p:spTree>
    <p:extLst>
      <p:ext uri="{BB962C8B-B14F-4D97-AF65-F5344CB8AC3E}">
        <p14:creationId xmlns:p14="http://schemas.microsoft.com/office/powerpoint/2010/main" val="3050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99" y="728108"/>
            <a:ext cx="10674726" cy="1325563"/>
          </a:xfrm>
        </p:spPr>
        <p:txBody>
          <a:bodyPr/>
          <a:lstStyle/>
          <a:p>
            <a:r>
              <a:rPr lang="fr-FR" b="1" dirty="0" err="1" smtClean="0">
                <a:latin typeface="Arial (Headings)"/>
              </a:rPr>
              <a:t>What</a:t>
            </a:r>
            <a:r>
              <a:rPr lang="fr-FR" b="1" dirty="0" smtClean="0">
                <a:latin typeface="Arial (Headings)"/>
              </a:rPr>
              <a:t> to </a:t>
            </a:r>
            <a:r>
              <a:rPr lang="fr-FR" b="1" dirty="0">
                <a:latin typeface="Arial (Headings)"/>
              </a:rPr>
              <a:t>do to </a:t>
            </a:r>
            <a:r>
              <a:rPr lang="fr-FR" b="1" dirty="0" err="1">
                <a:latin typeface="Arial (Headings)"/>
              </a:rPr>
              <a:t>evacuate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err="1">
                <a:latin typeface="Arial (Headings)"/>
              </a:rPr>
              <a:t>each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err="1">
                <a:latin typeface="Arial (Headings)"/>
              </a:rPr>
              <a:t>person</a:t>
            </a:r>
            <a:r>
              <a:rPr lang="fr-FR" b="1" dirty="0">
                <a:latin typeface="Arial (Headings)"/>
              </a:rPr>
              <a:t> </a:t>
            </a:r>
            <a:br>
              <a:rPr lang="fr-FR" b="1" dirty="0">
                <a:latin typeface="Arial (Headings)"/>
              </a:rPr>
            </a:br>
            <a:r>
              <a:rPr lang="fr-FR" b="1" dirty="0">
                <a:latin typeface="Arial (Headings)"/>
              </a:rPr>
              <a:t>[</a:t>
            </a:r>
            <a:r>
              <a:rPr lang="fr-FR" b="1" dirty="0" smtClean="0">
                <a:latin typeface="Arial (Headings)"/>
              </a:rPr>
              <a:t>3 of 4</a:t>
            </a:r>
            <a:r>
              <a:rPr lang="fr-FR" b="1" dirty="0">
                <a:latin typeface="Arial (Headings)"/>
              </a:rPr>
              <a:t>] 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Dossier | La crise du verglas, 20 ans | L'actualité&#10;Dormitory set up in a gymnasium. A person is laying down with a book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3" y="2613621"/>
            <a:ext cx="4061400" cy="2520000"/>
          </a:xfrm>
        </p:spPr>
      </p:pic>
      <p:pic>
        <p:nvPicPr>
          <p:cNvPr id="7" name="Content Placeholder 6" descr="Le verglas est aussi une situation d'urgence sociale (7/8) | L'actualité&#10;Dormitory with camping beds. A person is laying down on one of them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06" y="2613620"/>
            <a:ext cx="4056290" cy="2520000"/>
          </a:xfrm>
        </p:spPr>
      </p:pic>
    </p:spTree>
    <p:extLst>
      <p:ext uri="{BB962C8B-B14F-4D97-AF65-F5344CB8AC3E}">
        <p14:creationId xmlns:p14="http://schemas.microsoft.com/office/powerpoint/2010/main" val="14991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6" y="721623"/>
            <a:ext cx="10718496" cy="1325563"/>
          </a:xfrm>
        </p:spPr>
        <p:txBody>
          <a:bodyPr/>
          <a:lstStyle/>
          <a:p>
            <a:r>
              <a:rPr lang="fr-FR" b="1" dirty="0" err="1">
                <a:latin typeface="Arial (Headings)"/>
              </a:rPr>
              <a:t>What</a:t>
            </a:r>
            <a:r>
              <a:rPr lang="fr-FR" b="1" dirty="0">
                <a:latin typeface="Arial (Headings)"/>
              </a:rPr>
              <a:t> to do to </a:t>
            </a:r>
            <a:r>
              <a:rPr lang="fr-FR" b="1" dirty="0" err="1">
                <a:latin typeface="Arial (Headings)"/>
              </a:rPr>
              <a:t>evacuate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err="1">
                <a:latin typeface="Arial (Headings)"/>
              </a:rPr>
              <a:t>each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err="1">
                <a:latin typeface="Arial (Headings)"/>
              </a:rPr>
              <a:t>person</a:t>
            </a:r>
            <a:r>
              <a:rPr lang="fr-FR" b="1" dirty="0">
                <a:latin typeface="Arial (Headings)"/>
              </a:rPr>
              <a:t> </a:t>
            </a:r>
            <a:br>
              <a:rPr lang="fr-FR" b="1" dirty="0">
                <a:latin typeface="Arial (Headings)"/>
              </a:rPr>
            </a:br>
            <a:r>
              <a:rPr lang="fr-FR" b="1" dirty="0">
                <a:latin typeface="Arial (Headings)"/>
              </a:rPr>
              <a:t>[</a:t>
            </a:r>
            <a:r>
              <a:rPr lang="fr-FR" b="1" dirty="0" smtClean="0">
                <a:latin typeface="Arial (Headings)"/>
              </a:rPr>
              <a:t>4 of </a:t>
            </a:r>
            <a:r>
              <a:rPr lang="fr-FR" b="1" dirty="0">
                <a:latin typeface="Arial (Headings)"/>
              </a:rPr>
              <a:t>4] 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La crise du verglas : 20 ans déjà ! - Journal le Montérégien&#10;A room with camping beds and two people sitting down reading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03" y="2809422"/>
            <a:ext cx="3700593" cy="2383743"/>
          </a:xfrm>
        </p:spPr>
      </p:pic>
      <p:pic>
        <p:nvPicPr>
          <p:cNvPr id="7" name="Content Placeholder 6" descr="Les écoles réquisitionnées | Le grand verglas de 1998 : immersion dans le  noir et le froid&#10;A dormitory with camping beds set up in a classroom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30" y="2852098"/>
            <a:ext cx="3444539" cy="2298391"/>
          </a:xfrm>
        </p:spPr>
      </p:pic>
    </p:spTree>
    <p:extLst>
      <p:ext uri="{BB962C8B-B14F-4D97-AF65-F5344CB8AC3E}">
        <p14:creationId xmlns:p14="http://schemas.microsoft.com/office/powerpoint/2010/main" val="1104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 (Headings)"/>
              </a:rPr>
              <a:t>1998 Ice storm crisis</a:t>
            </a:r>
            <a:endParaRPr lang="en-CA" b="1" dirty="0">
              <a:latin typeface="Arial (Headings)"/>
            </a:endParaRPr>
          </a:p>
        </p:txBody>
      </p:sp>
      <p:pic>
        <p:nvPicPr>
          <p:cNvPr id="8" name="Content Placeholder 7" descr="Il y a 20 ans, la Crise du verglas – 45eNord.ca&#10;Members of the military on a frozen street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9" y="1972041"/>
            <a:ext cx="4554045" cy="2711145"/>
          </a:xfrm>
        </p:spPr>
      </p:pic>
      <p:pic>
        <p:nvPicPr>
          <p:cNvPr id="9" name="Content Placeholder 8" descr="Opération Tempête de verglas (1/8) | L'actualité&#10;A member of the military walks alongside parked military vehicles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69" y="1971697"/>
            <a:ext cx="4320000" cy="2711490"/>
          </a:xfr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E3E3BB3-D94D-453A-B8C2-3B0A75560CE6}"/>
              </a:ext>
            </a:extLst>
          </p:cNvPr>
          <p:cNvSpPr txBox="1">
            <a:spLocks/>
          </p:cNvSpPr>
          <p:nvPr/>
        </p:nvSpPr>
        <p:spPr>
          <a:xfrm>
            <a:off x="3115937" y="5151991"/>
            <a:ext cx="5960126" cy="120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Special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thanks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to the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military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!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370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 (Headings)"/>
              </a:rPr>
              <a:t>Findings on solidarity</a:t>
            </a:r>
            <a:endParaRPr lang="en-CA" b="1" dirty="0">
              <a:latin typeface="Arial (Headings)"/>
            </a:endParaRPr>
          </a:p>
        </p:txBody>
      </p:sp>
      <p:pic>
        <p:nvPicPr>
          <p:cNvPr id="8" name="Picture 7" descr="Foodtastic fait l'acquisition d'Au Coq | La Presse&#10;A meal from Au Coq BBQ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6" y="2644049"/>
            <a:ext cx="3287254" cy="2160000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766" y="5097337"/>
            <a:ext cx="1712598" cy="47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 err="1" smtClean="0">
                <a:latin typeface="Arial (Body)"/>
              </a:rPr>
              <a:t>My</a:t>
            </a:r>
            <a:r>
              <a:rPr lang="fr-CA" sz="2400" dirty="0" smtClean="0">
                <a:latin typeface="Arial (Body)"/>
              </a:rPr>
              <a:t> city</a:t>
            </a:r>
            <a:r>
              <a:rPr lang="fr-CA" sz="2400" dirty="0">
                <a:latin typeface="Arial (Body)"/>
              </a:rPr>
              <a:t>	</a:t>
            </a:r>
          </a:p>
        </p:txBody>
      </p:sp>
      <p:pic>
        <p:nvPicPr>
          <p:cNvPr id="9" name="Picture 8" descr="Foodtastic fait l'acquisition d'Au Coq | La Presse&#10;A sandwich and chip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06" y="2644049"/>
            <a:ext cx="3157941" cy="2160000"/>
          </a:xfrm>
          <a:prstGeom prst="rect">
            <a:avLst/>
          </a:prstGeom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 txBox="1">
            <a:spLocks/>
          </p:cNvSpPr>
          <p:nvPr/>
        </p:nvSpPr>
        <p:spPr>
          <a:xfrm>
            <a:off x="5135145" y="5095981"/>
            <a:ext cx="1760579" cy="40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Other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cities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  <p:pic>
        <p:nvPicPr>
          <p:cNvPr id="7" name="Content Placeholder 6" descr="Foodtastic fait l'acquisition d'Au Coq | La Presse&#10;Cookies and a glass of milk.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23" y="2644775"/>
            <a:ext cx="3289300" cy="2159000"/>
          </a:xfrm>
        </p:spPr>
      </p:pic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 txBox="1">
            <a:spLocks/>
          </p:cNvSpPr>
          <p:nvPr/>
        </p:nvSpPr>
        <p:spPr>
          <a:xfrm>
            <a:off x="8661535" y="5083763"/>
            <a:ext cx="2641329" cy="47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And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sometimes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…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5287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17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27" y="141862"/>
            <a:ext cx="10747873" cy="1325563"/>
          </a:xfrm>
        </p:spPr>
        <p:txBody>
          <a:bodyPr>
            <a:normAutofit/>
          </a:bodyPr>
          <a:lstStyle/>
          <a:p>
            <a:pPr marL="363538"/>
            <a:r>
              <a:rPr lang="fr-FR" b="1" dirty="0" err="1" smtClean="0">
                <a:latin typeface="Arial (Headings)"/>
              </a:rPr>
              <a:t>Findings</a:t>
            </a:r>
            <a:r>
              <a:rPr lang="fr-FR" b="1" dirty="0" smtClean="0">
                <a:latin typeface="Arial (Headings)"/>
              </a:rPr>
              <a:t> on </a:t>
            </a:r>
            <a:r>
              <a:rPr lang="fr-FR" b="1" dirty="0" err="1" smtClean="0">
                <a:latin typeface="Arial (Headings)"/>
              </a:rPr>
              <a:t>missing</a:t>
            </a:r>
            <a:r>
              <a:rPr lang="fr-FR" b="1" dirty="0" smtClean="0">
                <a:latin typeface="Arial (Headings)"/>
              </a:rPr>
              <a:t> solutions [1 of 2]</a:t>
            </a:r>
            <a:endParaRPr lang="en-CA" b="1" dirty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1824"/>
            <a:ext cx="10515600" cy="5259651"/>
          </a:xfrm>
        </p:spPr>
        <p:txBody>
          <a:bodyPr>
            <a:noAutofit/>
          </a:bodyPr>
          <a:lstStyle/>
          <a:p>
            <a:pPr marL="265113" lvl="1">
              <a:lnSpc>
                <a:spcPct val="150000"/>
              </a:lnSpc>
            </a:pPr>
            <a:r>
              <a:rPr lang="fr-FR" sz="2600" dirty="0" err="1" smtClean="0">
                <a:latin typeface="Arial (Body)"/>
              </a:rPr>
              <a:t>Confidentiality</a:t>
            </a:r>
            <a:r>
              <a:rPr lang="fr-FR" sz="2600" dirty="0" smtClean="0">
                <a:latin typeface="Arial (Body)"/>
              </a:rPr>
              <a:t> and free </a:t>
            </a:r>
            <a:r>
              <a:rPr lang="fr-FR" sz="2600" dirty="0" err="1" smtClean="0">
                <a:latin typeface="Arial (Body)"/>
              </a:rPr>
              <a:t>choice</a:t>
            </a:r>
            <a:r>
              <a:rPr lang="fr-FR" sz="2600" dirty="0" smtClean="0">
                <a:latin typeface="Arial (Body)"/>
              </a:rPr>
              <a:t>:</a:t>
            </a:r>
          </a:p>
          <a:p>
            <a:pPr marL="804863" lvl="2" indent="-352425">
              <a:lnSpc>
                <a:spcPct val="15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600" dirty="0" err="1" smtClean="0">
                <a:latin typeface="Arial (Body)"/>
              </a:rPr>
              <a:t>Having</a:t>
            </a:r>
            <a:r>
              <a:rPr lang="fr-FR" sz="2600" dirty="0" smtClean="0">
                <a:latin typeface="Arial (Body)"/>
              </a:rPr>
              <a:t> the right to </a:t>
            </a:r>
            <a:r>
              <a:rPr lang="fr-FR" sz="2600" dirty="0" err="1" smtClean="0">
                <a:latin typeface="Arial (Body)"/>
              </a:rPr>
              <a:t>ask</a:t>
            </a:r>
            <a:r>
              <a:rPr lang="fr-FR" sz="2600" dirty="0" smtClean="0">
                <a:latin typeface="Arial (Body)"/>
              </a:rPr>
              <a:t> to lift </a:t>
            </a:r>
            <a:r>
              <a:rPr lang="fr-FR" sz="2600" dirty="0" err="1" smtClean="0">
                <a:latin typeface="Arial (Body)"/>
              </a:rPr>
              <a:t>my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confidentiality</a:t>
            </a:r>
            <a:r>
              <a:rPr lang="fr-FR" sz="2600" dirty="0" smtClean="0">
                <a:latin typeface="Arial (Body)"/>
              </a:rPr>
              <a:t> in </a:t>
            </a:r>
            <a:r>
              <a:rPr lang="fr-FR" sz="2600" dirty="0" err="1" smtClean="0">
                <a:latin typeface="Arial (Body)"/>
              </a:rPr>
              <a:t>some</a:t>
            </a:r>
            <a:r>
              <a:rPr lang="fr-FR" sz="2600" dirty="0" smtClean="0">
                <a:latin typeface="Arial (Body)"/>
              </a:rPr>
              <a:t> emergency situations</a:t>
            </a:r>
          </a:p>
          <a:p>
            <a:pPr marL="265113" lvl="1">
              <a:lnSpc>
                <a:spcPct val="150000"/>
              </a:lnSpc>
            </a:pPr>
            <a:r>
              <a:rPr lang="fr-FR" sz="2600" dirty="0" err="1" smtClean="0">
                <a:latin typeface="Arial (Body)"/>
              </a:rPr>
              <a:t>Resilient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communities</a:t>
            </a:r>
            <a:r>
              <a:rPr lang="fr-FR" sz="2600" dirty="0" smtClean="0">
                <a:latin typeface="Arial (Body)"/>
              </a:rPr>
              <a:t>:</a:t>
            </a:r>
          </a:p>
          <a:p>
            <a:pPr marL="804863" lvl="2" indent="-352425">
              <a:lnSpc>
                <a:spcPct val="15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600" dirty="0" err="1" smtClean="0">
                <a:latin typeface="Arial (Body)"/>
              </a:rPr>
              <a:t>Why</a:t>
            </a:r>
            <a:r>
              <a:rPr lang="fr-FR" sz="2600" dirty="0" smtClean="0">
                <a:latin typeface="Arial (Body)"/>
              </a:rPr>
              <a:t> not </a:t>
            </a:r>
            <a:r>
              <a:rPr lang="en-CA" sz="2600" dirty="0" smtClean="0">
                <a:latin typeface="Arial (Body)"/>
              </a:rPr>
              <a:t>“</a:t>
            </a:r>
            <a:r>
              <a:rPr lang="fr-FR" sz="2600" dirty="0" smtClean="0">
                <a:latin typeface="Arial (Body)"/>
              </a:rPr>
              <a:t>Emergency </a:t>
            </a:r>
            <a:r>
              <a:rPr lang="fr-FR" sz="2600" dirty="0" err="1" smtClean="0">
                <a:latin typeface="Arial (Body)"/>
              </a:rPr>
              <a:t>Angels</a:t>
            </a:r>
            <a:r>
              <a:rPr lang="en-CA" sz="2600" dirty="0" smtClean="0">
                <a:latin typeface="Arial (Body)"/>
              </a:rPr>
              <a:t>”</a:t>
            </a:r>
            <a:r>
              <a:rPr lang="fr-FR" sz="2600" dirty="0" smtClean="0">
                <a:latin typeface="Arial (Body)"/>
              </a:rPr>
              <a:t>?</a:t>
            </a:r>
          </a:p>
          <a:p>
            <a:pPr marL="265113" lvl="1">
              <a:lnSpc>
                <a:spcPct val="150000"/>
              </a:lnSpc>
            </a:pPr>
            <a:r>
              <a:rPr lang="fr-FR" sz="2600" dirty="0" smtClean="0">
                <a:latin typeface="Arial (Body)"/>
              </a:rPr>
              <a:t>Standards for jobs:</a:t>
            </a:r>
          </a:p>
          <a:p>
            <a:pPr marL="804863" lvl="2" indent="-3524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600" dirty="0" smtClean="0">
                <a:latin typeface="Arial (Body)"/>
              </a:rPr>
              <a:t>Training for </a:t>
            </a:r>
            <a:r>
              <a:rPr lang="fr-FR" sz="2600" dirty="0" err="1" smtClean="0">
                <a:latin typeface="Arial (Body)"/>
              </a:rPr>
              <a:t>any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person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who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may</a:t>
            </a:r>
            <a:r>
              <a:rPr lang="fr-FR" sz="2600" dirty="0" smtClean="0">
                <a:latin typeface="Arial (Body)"/>
              </a:rPr>
              <a:t> have to </a:t>
            </a:r>
            <a:r>
              <a:rPr lang="fr-FR" sz="2600" dirty="0" err="1" smtClean="0">
                <a:latin typeface="Arial (Body)"/>
              </a:rPr>
              <a:t>intervene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with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persons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with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disabilities</a:t>
            </a:r>
            <a:endParaRPr lang="fr-FR" sz="26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272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22" y="63558"/>
            <a:ext cx="10773578" cy="1325563"/>
          </a:xfrm>
        </p:spPr>
        <p:txBody>
          <a:bodyPr>
            <a:normAutofit/>
          </a:bodyPr>
          <a:lstStyle/>
          <a:p>
            <a:r>
              <a:rPr lang="fr-FR" b="1" dirty="0" err="1">
                <a:latin typeface="Arial (Headings)"/>
              </a:rPr>
              <a:t>Findings</a:t>
            </a:r>
            <a:r>
              <a:rPr lang="fr-FR" b="1" dirty="0">
                <a:latin typeface="Arial (Headings)"/>
              </a:rPr>
              <a:t> on </a:t>
            </a:r>
            <a:r>
              <a:rPr lang="fr-FR" b="1" dirty="0" err="1">
                <a:latin typeface="Arial (Headings)"/>
              </a:rPr>
              <a:t>missing</a:t>
            </a:r>
            <a:r>
              <a:rPr lang="fr-FR" b="1" dirty="0">
                <a:latin typeface="Arial (Headings)"/>
              </a:rPr>
              <a:t> </a:t>
            </a:r>
            <a:r>
              <a:rPr lang="fr-FR" b="1" dirty="0" smtClean="0">
                <a:latin typeface="Arial (Headings)"/>
              </a:rPr>
              <a:t>solutions </a:t>
            </a:r>
            <a:r>
              <a:rPr lang="fr-FR" b="1" dirty="0" smtClean="0">
                <a:solidFill>
                  <a:srgbClr val="E7E6E6">
                    <a:lumMod val="10000"/>
                  </a:srgbClr>
                </a:solidFill>
                <a:latin typeface="Arial (Headings)"/>
              </a:rPr>
              <a:t>[2 of 2]</a:t>
            </a:r>
            <a:endParaRPr lang="en-CA" sz="4800" b="1" dirty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11" y="1389121"/>
            <a:ext cx="10515600" cy="5332354"/>
          </a:xfrm>
        </p:spPr>
        <p:txBody>
          <a:bodyPr>
            <a:noAutofit/>
          </a:bodyPr>
          <a:lstStyle/>
          <a:p>
            <a:pPr marL="265113" lvl="1">
              <a:lnSpc>
                <a:spcPct val="150000"/>
              </a:lnSpc>
            </a:pPr>
            <a:r>
              <a:rPr lang="fr-FR" sz="2600" dirty="0" err="1" smtClean="0">
                <a:latin typeface="Arial (Body)"/>
              </a:rPr>
              <a:t>Understanding</a:t>
            </a:r>
            <a:r>
              <a:rPr lang="fr-FR" sz="2600" dirty="0" smtClean="0">
                <a:latin typeface="Arial (Body)"/>
              </a:rPr>
              <a:t> locations </a:t>
            </a:r>
            <a:r>
              <a:rPr lang="fr-FR" sz="2600" dirty="0" err="1" smtClean="0">
                <a:latin typeface="Arial (Body)"/>
              </a:rPr>
              <a:t>through</a:t>
            </a:r>
            <a:r>
              <a:rPr lang="fr-FR" sz="2600" dirty="0" smtClean="0">
                <a:latin typeface="Arial (Body)"/>
              </a:rPr>
              <a:t> the people </a:t>
            </a:r>
            <a:r>
              <a:rPr lang="fr-FR" sz="2600" dirty="0" err="1" smtClean="0">
                <a:latin typeface="Arial (Body)"/>
              </a:rPr>
              <a:t>who</a:t>
            </a:r>
            <a:r>
              <a:rPr lang="fr-FR" sz="2600" dirty="0" smtClean="0">
                <a:latin typeface="Arial (Body)"/>
              </a:rPr>
              <a:t> live </a:t>
            </a:r>
            <a:r>
              <a:rPr lang="fr-FR" sz="2600" dirty="0" err="1" smtClean="0">
                <a:latin typeface="Arial (Body)"/>
              </a:rPr>
              <a:t>there</a:t>
            </a:r>
            <a:r>
              <a:rPr lang="fr-FR" sz="2600" dirty="0" smtClean="0">
                <a:latin typeface="Arial (Body)"/>
              </a:rPr>
              <a:t>:</a:t>
            </a:r>
          </a:p>
          <a:p>
            <a:pPr marL="804863" lvl="2" indent="-352425">
              <a:lnSpc>
                <a:spcPct val="15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600" dirty="0" err="1" smtClean="0">
                <a:latin typeface="Arial (Body)"/>
              </a:rPr>
              <a:t>Which</a:t>
            </a:r>
            <a:r>
              <a:rPr lang="fr-FR" sz="2600" dirty="0" smtClean="0">
                <a:latin typeface="Arial (Body)"/>
              </a:rPr>
              <a:t> areas have the </a:t>
            </a:r>
            <a:r>
              <a:rPr lang="fr-FR" sz="2600" dirty="0" err="1" smtClean="0">
                <a:latin typeface="Arial (Body)"/>
              </a:rPr>
              <a:t>biggest</a:t>
            </a:r>
            <a:r>
              <a:rPr lang="fr-FR" sz="2600" dirty="0" smtClean="0">
                <a:latin typeface="Arial (Body)"/>
              </a:rPr>
              <a:t> population of </a:t>
            </a:r>
            <a:r>
              <a:rPr lang="fr-FR" sz="2600" dirty="0" err="1" smtClean="0">
                <a:latin typeface="Arial (Body)"/>
              </a:rPr>
              <a:t>persons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with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disabilities</a:t>
            </a:r>
            <a:r>
              <a:rPr lang="fr-FR" sz="2600" dirty="0" smtClean="0">
                <a:latin typeface="Arial (Body)"/>
              </a:rPr>
              <a:t>? </a:t>
            </a:r>
          </a:p>
          <a:p>
            <a:pPr marL="804863" lvl="2" indent="-352425">
              <a:lnSpc>
                <a:spcPct val="15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600" dirty="0" smtClean="0">
                <a:latin typeface="Arial (Body)"/>
              </a:rPr>
              <a:t>The </a:t>
            </a:r>
            <a:r>
              <a:rPr lang="fr-FR" sz="2600" dirty="0" err="1" smtClean="0">
                <a:latin typeface="Arial (Body)"/>
              </a:rPr>
              <a:t>need</a:t>
            </a:r>
            <a:r>
              <a:rPr lang="fr-FR" sz="2600" dirty="0" smtClean="0">
                <a:latin typeface="Arial (Body)"/>
              </a:rPr>
              <a:t> to </a:t>
            </a:r>
            <a:r>
              <a:rPr lang="fr-FR" sz="2600" dirty="0" err="1" smtClean="0">
                <a:latin typeface="Arial (Body)"/>
              </a:rPr>
              <a:t>build</a:t>
            </a:r>
            <a:r>
              <a:rPr lang="fr-FR" sz="2600" dirty="0" smtClean="0">
                <a:latin typeface="Arial (Body)"/>
              </a:rPr>
              <a:t> an </a:t>
            </a:r>
            <a:r>
              <a:rPr lang="fr-FR" sz="2600" dirty="0" err="1" smtClean="0">
                <a:latin typeface="Arial (Body)"/>
              </a:rPr>
              <a:t>ability-based</a:t>
            </a:r>
            <a:r>
              <a:rPr lang="fr-FR" sz="2600" dirty="0" smtClean="0">
                <a:latin typeface="Arial (Body)"/>
              </a:rPr>
              <a:t> </a:t>
            </a:r>
            <a:r>
              <a:rPr lang="fr-FR" sz="2600" dirty="0" err="1" smtClean="0">
                <a:latin typeface="Arial (Body)"/>
              </a:rPr>
              <a:t>analysis</a:t>
            </a:r>
            <a:endParaRPr lang="fr-FR" sz="2600" dirty="0" smtClean="0">
              <a:latin typeface="Arial (Body)"/>
            </a:endParaRPr>
          </a:p>
          <a:p>
            <a:pPr marL="265113"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Learning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from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our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mistakes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:</a:t>
            </a:r>
          </a:p>
          <a:p>
            <a:pPr marL="804863" lvl="2" indent="-352425">
              <a:lnSpc>
                <a:spcPct val="15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Looking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at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our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past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and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current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mistakes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with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the people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who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have been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affected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for a </a:t>
            </a:r>
            <a:r>
              <a:rPr lang="fr-FR" sz="2600" dirty="0" err="1" smtClean="0">
                <a:solidFill>
                  <a:srgbClr val="222A35"/>
                </a:solidFill>
                <a:latin typeface="Arial (Body)"/>
              </a:rPr>
              <a:t>common</a:t>
            </a:r>
            <a:r>
              <a:rPr lang="fr-FR" sz="2600" dirty="0" smtClean="0">
                <a:solidFill>
                  <a:srgbClr val="222A35"/>
                </a:solidFill>
                <a:latin typeface="Arial (Body)"/>
              </a:rPr>
              <a:t> future</a:t>
            </a:r>
            <a:r>
              <a:rPr lang="en-CA" sz="2600" dirty="0" smtClean="0">
                <a:solidFill>
                  <a:srgbClr val="222A35"/>
                </a:solidFill>
                <a:latin typeface="Arial (Body)"/>
              </a:rPr>
              <a:t>.</a:t>
            </a:r>
            <a:endParaRPr lang="fr-FR" sz="2600" dirty="0">
              <a:solidFill>
                <a:srgbClr val="222A35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112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22013"/>
            <a:ext cx="9144000" cy="76016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Arial (Headings)"/>
              </a:rPr>
              <a:t>Conclusion</a:t>
            </a:r>
            <a:endParaRPr lang="fr-FR" b="1" dirty="0"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2640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2365" y="584145"/>
            <a:ext cx="9696465" cy="1123721"/>
          </a:xfrm>
        </p:spPr>
        <p:txBody>
          <a:bodyPr>
            <a:normAutofit/>
          </a:bodyPr>
          <a:lstStyle/>
          <a:p>
            <a:pPr marL="265113"/>
            <a:r>
              <a:rPr lang="fr-FR" b="1" dirty="0" smtClean="0">
                <a:solidFill>
                  <a:schemeClr val="tx1"/>
                </a:solidFill>
                <a:latin typeface="Arial (Headings)"/>
              </a:rPr>
              <a:t>Me </a:t>
            </a:r>
            <a:r>
              <a:rPr lang="fr-FR" b="1" dirty="0" err="1" smtClean="0">
                <a:solidFill>
                  <a:schemeClr val="tx1"/>
                </a:solidFill>
                <a:latin typeface="Arial (Headings)"/>
              </a:rPr>
              <a:t>from</a:t>
            </a:r>
            <a:r>
              <a:rPr lang="fr-FR" b="1" dirty="0" smtClean="0">
                <a:solidFill>
                  <a:schemeClr val="tx1"/>
                </a:solidFill>
                <a:latin typeface="Arial (Headings)"/>
              </a:rPr>
              <a:t> 1990 to </a:t>
            </a:r>
            <a:r>
              <a:rPr lang="fr-FR" b="1" dirty="0" err="1" smtClean="0">
                <a:solidFill>
                  <a:schemeClr val="tx1"/>
                </a:solidFill>
                <a:latin typeface="Arial (Headings)"/>
              </a:rPr>
              <a:t>now</a:t>
            </a:r>
            <a:endParaRPr lang="fr-FR" b="1" dirty="0">
              <a:solidFill>
                <a:schemeClr val="tx1"/>
              </a:solidFill>
              <a:latin typeface="Arial (Headings)"/>
            </a:endParaRPr>
          </a:p>
        </p:txBody>
      </p:sp>
      <p:grpSp>
        <p:nvGrpSpPr>
          <p:cNvPr id="20" name="Group 19" descr="Introduction - Mon évolution à travers les années."/>
          <p:cNvGrpSpPr/>
          <p:nvPr/>
        </p:nvGrpSpPr>
        <p:grpSpPr>
          <a:xfrm>
            <a:off x="2085718" y="2051036"/>
            <a:ext cx="7292914" cy="1880375"/>
            <a:chOff x="2678375" y="2986401"/>
            <a:chExt cx="7312583" cy="2017754"/>
          </a:xfrm>
        </p:grpSpPr>
        <p:pic>
          <p:nvPicPr>
            <p:cNvPr id="16" name="Picture 15" descr="Paul Lupien in the 90s.&#10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75" y="3107464"/>
              <a:ext cx="1362953" cy="1896691"/>
            </a:xfrm>
            <a:prstGeom prst="rect">
              <a:avLst/>
            </a:prstGeom>
          </p:spPr>
        </p:pic>
        <p:pic>
          <p:nvPicPr>
            <p:cNvPr id="17" name="Picture 16" descr="Paul Lupien between 2013 and 20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361" y="2999746"/>
              <a:ext cx="2615410" cy="2004409"/>
            </a:xfrm>
            <a:prstGeom prst="rect">
              <a:avLst/>
            </a:prstGeom>
          </p:spPr>
        </p:pic>
        <p:pic>
          <p:nvPicPr>
            <p:cNvPr id="18" name="Picture 17" descr="Paul Lupien between 2017 and today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480" y="2986401"/>
              <a:ext cx="1830478" cy="2017754"/>
            </a:xfrm>
            <a:prstGeom prst="rect">
              <a:avLst/>
            </a:prstGeom>
          </p:spPr>
        </p:pic>
      </p:grpSp>
      <p:graphicFrame>
        <p:nvGraphicFramePr>
          <p:cNvPr id="12" name="Table 11" descr="Evolution de Claude Lupien à travers les anné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69124"/>
              </p:ext>
            </p:extLst>
          </p:nvPr>
        </p:nvGraphicFramePr>
        <p:xfrm>
          <a:off x="1289540" y="4274582"/>
          <a:ext cx="9540042" cy="1554480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2901188">
                  <a:extLst>
                    <a:ext uri="{9D8B030D-6E8A-4147-A177-3AD203B41FA5}">
                      <a16:colId xmlns:a16="http://schemas.microsoft.com/office/drawing/2014/main" val="2479398299"/>
                    </a:ext>
                  </a:extLst>
                </a:gridCol>
                <a:gridCol w="3082045">
                  <a:extLst>
                    <a:ext uri="{9D8B030D-6E8A-4147-A177-3AD203B41FA5}">
                      <a16:colId xmlns:a16="http://schemas.microsoft.com/office/drawing/2014/main" val="2843065871"/>
                    </a:ext>
                  </a:extLst>
                </a:gridCol>
                <a:gridCol w="3556809">
                  <a:extLst>
                    <a:ext uri="{9D8B030D-6E8A-4147-A177-3AD203B41FA5}">
                      <a16:colId xmlns:a16="http://schemas.microsoft.com/office/drawing/2014/main" val="2476049440"/>
                    </a:ext>
                  </a:extLst>
                </a:gridCol>
              </a:tblGrid>
              <a:tr h="8924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In the 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Paul </a:t>
                      </a:r>
                      <a:r>
                        <a:rPr lang="en-CA" sz="2400" dirty="0" err="1" smtClean="0">
                          <a:latin typeface="Arial (Body)"/>
                        </a:rPr>
                        <a:t>Lupien</a:t>
                      </a:r>
                      <a:r>
                        <a:rPr lang="en-CA" sz="2400" dirty="0" smtClean="0">
                          <a:latin typeface="Arial (Body)"/>
                        </a:rPr>
                        <a:t> between 2013 and 2017</a:t>
                      </a:r>
                      <a:endParaRPr lang="en-CA" sz="2400" dirty="0">
                        <a:latin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Paul </a:t>
                      </a:r>
                      <a:r>
                        <a:rPr lang="en-CA" sz="2400" dirty="0" err="1" smtClean="0">
                          <a:latin typeface="Arial (Body)"/>
                        </a:rPr>
                        <a:t>Lupien</a:t>
                      </a:r>
                      <a:r>
                        <a:rPr lang="en-CA" sz="2400" dirty="0" smtClean="0">
                          <a:latin typeface="Arial (Body)"/>
                        </a:rPr>
                        <a:t> between 2017 and today</a:t>
                      </a:r>
                      <a:endParaRPr lang="en-CA" sz="2400" dirty="0">
                        <a:latin typeface="Arial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0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72" y="111126"/>
            <a:ext cx="10695014" cy="1325563"/>
          </a:xfrm>
        </p:spPr>
        <p:txBody>
          <a:bodyPr/>
          <a:lstStyle/>
          <a:p>
            <a:r>
              <a:rPr lang="fr-CA" b="1" dirty="0" smtClean="0">
                <a:latin typeface="Arial (Headings)"/>
              </a:rPr>
              <a:t>Bouchard-Taylor Commission [1 of 2]</a:t>
            </a:r>
            <a:endParaRPr lang="en-CA" b="1" dirty="0">
              <a:latin typeface="Arial (Headings)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772" y="1535723"/>
            <a:ext cx="10005420" cy="539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800" dirty="0" smtClean="0">
                <a:latin typeface="Arial (Body)"/>
              </a:rPr>
              <a:t>The distinction between choice and constraint</a:t>
            </a:r>
            <a:endParaRPr lang="en-CA" sz="2800" dirty="0">
              <a:latin typeface="Arial (Body)"/>
            </a:endParaRPr>
          </a:p>
        </p:txBody>
      </p:sp>
      <p:pic>
        <p:nvPicPr>
          <p:cNvPr id="8" name="Content Placeholder 7" descr="Gérard Bouchard and Charles Taylor of the Bouchard- Taylor Commission.&#10;Source : Le Devoir, « Un dernier forum rassembleur »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2" y="2463400"/>
            <a:ext cx="2724428" cy="1745185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601" y="2176093"/>
            <a:ext cx="7866186" cy="45453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 smtClean="0">
                <a:latin typeface="Arial (Body)"/>
              </a:rPr>
              <a:t>“The rightfulness of an adjustment that allows, for example, a female or a male student to wear a headscarf or a </a:t>
            </a:r>
            <a:r>
              <a:rPr lang="en-CA" sz="2400" dirty="0" err="1" smtClean="0">
                <a:latin typeface="Arial (Body)"/>
              </a:rPr>
              <a:t>kirpan</a:t>
            </a:r>
            <a:r>
              <a:rPr lang="en-CA" sz="2400" dirty="0" smtClean="0">
                <a:latin typeface="Arial (Body)"/>
              </a:rPr>
              <a:t>, respectively, is not obvious to everyone. Similar exemptions may be granted for health reasons: a young girl must cover her head on her physician’s orders or a diabetic child must bring a syringe and a needle to school.”</a:t>
            </a:r>
            <a:endParaRPr lang="en-CA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786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962"/>
            <a:ext cx="10661822" cy="1325563"/>
          </a:xfrm>
        </p:spPr>
        <p:txBody>
          <a:bodyPr/>
          <a:lstStyle/>
          <a:p>
            <a:pPr marL="88900"/>
            <a:r>
              <a:rPr lang="fr-CA" b="1" dirty="0">
                <a:latin typeface="Arial (Headings)"/>
              </a:rPr>
              <a:t>Bouchard-Taylor Commission </a:t>
            </a:r>
            <a:r>
              <a:rPr lang="fr-CA" b="1" dirty="0" smtClean="0">
                <a:latin typeface="Arial (Headings)"/>
              </a:rPr>
              <a:t>[2 </a:t>
            </a:r>
            <a:r>
              <a:rPr lang="fr-CA" b="1" dirty="0">
                <a:latin typeface="Arial (Headings)"/>
              </a:rPr>
              <a:t>of 2]</a:t>
            </a:r>
            <a:endParaRPr lang="en-CA" b="1" dirty="0">
              <a:latin typeface="Arial (Headings)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185" y="1394342"/>
            <a:ext cx="9837024" cy="5516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800" dirty="0">
                <a:latin typeface="Arial (Body)"/>
              </a:rPr>
              <a:t>The distinction between choice and constraint</a:t>
            </a:r>
          </a:p>
        </p:txBody>
      </p:sp>
      <p:pic>
        <p:nvPicPr>
          <p:cNvPr id="8" name="Content Placeholder 7" descr="Gérard Bouchard and Charles Taylor of the Bouchard- Taylor Commission.&#10;Source : Le Devoir, « Un dernier forum rassembleur »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92580"/>
            <a:ext cx="3099406" cy="1985384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7894" y="2251891"/>
            <a:ext cx="7323716" cy="428702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CA" sz="2400" dirty="0" smtClean="0">
                <a:latin typeface="Arial (Body)"/>
              </a:rPr>
              <a:t>“No one would dream of objecting to such exemptions. We also know that accommodation aimed at ensuring the equality of pregnant women or the physically disabled is readily accepted.”</a:t>
            </a:r>
            <a:endParaRPr lang="en-CA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061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5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1" y="260751"/>
            <a:ext cx="10707475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b="1" dirty="0" smtClean="0">
                <a:latin typeface="Arial (Headings)"/>
              </a:rPr>
              <a:t>Grounds of discrimination in </a:t>
            </a:r>
            <a:r>
              <a:rPr lang="fr-CA" b="1" dirty="0" err="1" smtClean="0">
                <a:latin typeface="Arial (Headings)"/>
              </a:rPr>
              <a:t>Quebec</a:t>
            </a:r>
            <a:endParaRPr lang="en-CA" b="1" dirty="0">
              <a:latin typeface="Arial (Headings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1" y="1687489"/>
            <a:ext cx="1070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latin typeface="Arial (Body)"/>
                <a:cs typeface="Arial" panose="020B0604020202020204" pitchFamily="34" charset="0"/>
              </a:rPr>
              <a:t>Commission des droits de la personne et des droits de la </a:t>
            </a:r>
            <a:r>
              <a:rPr lang="fr-CA" sz="2400" b="1" dirty="0" smtClean="0">
                <a:latin typeface="Arial (Body)"/>
                <a:cs typeface="Arial" panose="020B0604020202020204" pitchFamily="34" charset="0"/>
              </a:rPr>
              <a:t>jeunesse:</a:t>
            </a:r>
          </a:p>
          <a:p>
            <a:r>
              <a:rPr lang="fr-CA" sz="2400" b="1" dirty="0" smtClean="0">
                <a:latin typeface="Arial (Body)"/>
                <a:cs typeface="Arial" panose="020B0604020202020204" pitchFamily="34" charset="0"/>
              </a:rPr>
              <a:t>2018-2019</a:t>
            </a:r>
            <a:r>
              <a:rPr lang="en-CA" sz="2400" dirty="0">
                <a:latin typeface="Arial (Body)"/>
                <a:cs typeface="Arial" panose="020B0604020202020204" pitchFamily="34" charset="0"/>
              </a:rPr>
              <a:t> </a:t>
            </a:r>
            <a:r>
              <a:rPr lang="en-CA" sz="2400" b="1" dirty="0" smtClean="0">
                <a:latin typeface="Arial (Body)"/>
                <a:cs typeface="Arial" panose="020B0604020202020204" pitchFamily="34" charset="0"/>
              </a:rPr>
              <a:t>Activity and Management Report</a:t>
            </a:r>
            <a:endParaRPr lang="en-CA" sz="2400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1" y="2618815"/>
            <a:ext cx="10707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>
                <a:latin typeface="Arial (Headings)"/>
              </a:rPr>
              <a:t>Open cases </a:t>
            </a:r>
            <a:r>
              <a:rPr lang="fr-CA" sz="2400" dirty="0" smtClean="0">
                <a:latin typeface="Arial (Body)"/>
              </a:rPr>
              <a:t>by</a:t>
            </a:r>
            <a:r>
              <a:rPr lang="fr-CA" sz="2400" dirty="0" smtClean="0">
                <a:latin typeface="Arial (Headings)"/>
              </a:rPr>
              <a:t> area and </a:t>
            </a:r>
            <a:r>
              <a:rPr lang="fr-CA" sz="2400" dirty="0" err="1" smtClean="0">
                <a:latin typeface="Arial (Headings)"/>
              </a:rPr>
              <a:t>ground</a:t>
            </a:r>
            <a:r>
              <a:rPr lang="fr-CA" sz="2400" dirty="0" smtClean="0">
                <a:latin typeface="Arial (Headings)"/>
              </a:rPr>
              <a:t> of discrimination </a:t>
            </a:r>
            <a:endParaRPr lang="en-CA" sz="2400" dirty="0"/>
          </a:p>
        </p:txBody>
      </p:sp>
      <p:graphicFrame>
        <p:nvGraphicFramePr>
          <p:cNvPr id="7" name="Table 6" descr="Table that shows the amount of open cases by area and ground of discrimination. The table has 3 rows and 8 columns.&#10;&#10;Ground: Disability&#10;Areas: Work - 128 cases; Housing - 6 cases; Legal act/goods and services - 53 cases; Access to public transportation and public places - 34 cases; Other - 3 cases&#10;Total: In 2018-2019 - 224 cases; percentage of all open cases: 36%." titl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63678"/>
              </p:ext>
            </p:extLst>
          </p:nvPr>
        </p:nvGraphicFramePr>
        <p:xfrm>
          <a:off x="838201" y="3398641"/>
          <a:ext cx="10615247" cy="1856405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112660">
                  <a:extLst>
                    <a:ext uri="{9D8B030D-6E8A-4147-A177-3AD203B41FA5}">
                      <a16:colId xmlns:a16="http://schemas.microsoft.com/office/drawing/2014/main" val="3202221032"/>
                    </a:ext>
                  </a:extLst>
                </a:gridCol>
                <a:gridCol w="1181360">
                  <a:extLst>
                    <a:ext uri="{9D8B030D-6E8A-4147-A177-3AD203B41FA5}">
                      <a16:colId xmlns:a16="http://schemas.microsoft.com/office/drawing/2014/main" val="2735930000"/>
                    </a:ext>
                  </a:extLst>
                </a:gridCol>
                <a:gridCol w="1104592">
                  <a:extLst>
                    <a:ext uri="{9D8B030D-6E8A-4147-A177-3AD203B41FA5}">
                      <a16:colId xmlns:a16="http://schemas.microsoft.com/office/drawing/2014/main" val="4113413846"/>
                    </a:ext>
                  </a:extLst>
                </a:gridCol>
                <a:gridCol w="1635177">
                  <a:extLst>
                    <a:ext uri="{9D8B030D-6E8A-4147-A177-3AD203B41FA5}">
                      <a16:colId xmlns:a16="http://schemas.microsoft.com/office/drawing/2014/main" val="236110209"/>
                    </a:ext>
                  </a:extLst>
                </a:gridCol>
                <a:gridCol w="1815805">
                  <a:extLst>
                    <a:ext uri="{9D8B030D-6E8A-4147-A177-3AD203B41FA5}">
                      <a16:colId xmlns:a16="http://schemas.microsoft.com/office/drawing/2014/main" val="3392774844"/>
                    </a:ext>
                  </a:extLst>
                </a:gridCol>
                <a:gridCol w="649250">
                  <a:extLst>
                    <a:ext uri="{9D8B030D-6E8A-4147-A177-3AD203B41FA5}">
                      <a16:colId xmlns:a16="http://schemas.microsoft.com/office/drawing/2014/main" val="4125901850"/>
                    </a:ext>
                  </a:extLst>
                </a:gridCol>
                <a:gridCol w="1157831">
                  <a:extLst>
                    <a:ext uri="{9D8B030D-6E8A-4147-A177-3AD203B41FA5}">
                      <a16:colId xmlns:a16="http://schemas.microsoft.com/office/drawing/2014/main" val="4173019813"/>
                    </a:ext>
                  </a:extLst>
                </a:gridCol>
                <a:gridCol w="1958572">
                  <a:extLst>
                    <a:ext uri="{9D8B030D-6E8A-4147-A177-3AD203B41FA5}">
                      <a16:colId xmlns:a16="http://schemas.microsoft.com/office/drawing/2014/main" val="1977479049"/>
                    </a:ext>
                  </a:extLst>
                </a:gridCol>
              </a:tblGrid>
              <a:tr h="466395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140290"/>
                  </a:ext>
                </a:extLst>
              </a:tr>
              <a:tr h="92361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CA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services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public transportation and public</a:t>
                      </a:r>
                      <a:r>
                        <a:rPr lang="fr-FR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 </a:t>
                      </a:r>
                      <a:r>
                        <a:rPr lang="en-CA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17237"/>
                  </a:ext>
                </a:extLst>
              </a:tr>
              <a:tr h="46639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CA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64901"/>
                  </a:ext>
                </a:extLst>
              </a:tr>
            </a:tbl>
          </a:graphicData>
        </a:graphic>
      </p:graphicFrame>
      <p:pic>
        <p:nvPicPr>
          <p:cNvPr id="15" name="Content Placeholder 14" descr="Commission des Droits de la Personne et des Droits de la Jeunesse, Quebec." title="Log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63" y="5255046"/>
            <a:ext cx="2698213" cy="847866"/>
          </a:xfrm>
        </p:spPr>
      </p:pic>
    </p:spTree>
    <p:extLst>
      <p:ext uri="{BB962C8B-B14F-4D97-AF65-F5344CB8AC3E}">
        <p14:creationId xmlns:p14="http://schemas.microsoft.com/office/powerpoint/2010/main" val="35940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latin typeface="Arial (Headings)"/>
              </a:rPr>
              <a:t>Ice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 smtClean="0">
                <a:latin typeface="Arial (Headings)"/>
              </a:rPr>
              <a:t>storm</a:t>
            </a:r>
            <a:r>
              <a:rPr lang="fr-CA" b="1" dirty="0" smtClean="0">
                <a:latin typeface="Arial (Headings)"/>
              </a:rPr>
              <a:t> </a:t>
            </a:r>
            <a:r>
              <a:rPr lang="fr-CA" b="1" dirty="0" err="1" smtClean="0">
                <a:latin typeface="Arial (Headings)"/>
              </a:rPr>
              <a:t>crisis</a:t>
            </a:r>
            <a:r>
              <a:rPr lang="fr-CA" b="1" dirty="0">
                <a:latin typeface="Arial (Headings)"/>
              </a:rPr>
              <a:t>, </a:t>
            </a:r>
            <a:r>
              <a:rPr lang="fr-CA" b="1" dirty="0" err="1">
                <a:latin typeface="Arial (Headings)"/>
              </a:rPr>
              <a:t>January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smtClean="0">
                <a:latin typeface="Arial (Headings)"/>
              </a:rPr>
              <a:t>1998 [</a:t>
            </a:r>
            <a:r>
              <a:rPr lang="fr-CA" b="1" dirty="0">
                <a:latin typeface="Arial (Headings)"/>
              </a:rPr>
              <a:t>1 </a:t>
            </a:r>
            <a:r>
              <a:rPr lang="fr-CA" b="1" dirty="0" smtClean="0">
                <a:latin typeface="Arial (Headings)"/>
              </a:rPr>
              <a:t>of 5]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Radio-Canada Information - Que se passait-il en 1998? | Facebook&#10;Picture of firemen during the ice storm crisis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" y="2608249"/>
            <a:ext cx="3240000" cy="1831299"/>
          </a:xfrm>
        </p:spPr>
      </p:pic>
      <p:pic>
        <p:nvPicPr>
          <p:cNvPr id="7" name="Content Placeholder 6" descr="l y a 20 ans, une mer de glace tombait sur le Québec | Radio-Canada.ca&#10;Picture of a frozen landscape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15" y="2620885"/>
            <a:ext cx="3240000" cy="1820475"/>
          </a:xfrm>
        </p:spPr>
      </p:pic>
      <p:pic>
        <p:nvPicPr>
          <p:cNvPr id="9" name="Content Placeholder 6" descr="Il y a 20 ans, une mer de glace tombait sur le Québec | Radio-Canada.ca&#10;A car, broken by a fallen tree during the ice storm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23" y="2620884"/>
            <a:ext cx="3403570" cy="18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latin typeface="Arial (Headings)"/>
              </a:rPr>
              <a:t>Ice</a:t>
            </a:r>
            <a:r>
              <a:rPr lang="fr-CA" b="1" dirty="0" smtClean="0">
                <a:latin typeface="Arial (Headings)"/>
              </a:rPr>
              <a:t> </a:t>
            </a:r>
            <a:r>
              <a:rPr lang="fr-CA" b="1" dirty="0" err="1" smtClean="0">
                <a:latin typeface="Arial (Headings)"/>
              </a:rPr>
              <a:t>storm</a:t>
            </a:r>
            <a:r>
              <a:rPr lang="fr-CA" b="1" dirty="0" smtClean="0">
                <a:latin typeface="Arial (Headings)"/>
              </a:rPr>
              <a:t> </a:t>
            </a:r>
            <a:r>
              <a:rPr lang="fr-CA" b="1" dirty="0" err="1" smtClean="0">
                <a:latin typeface="Arial (Headings)"/>
              </a:rPr>
              <a:t>crisis</a:t>
            </a:r>
            <a:r>
              <a:rPr lang="fr-CA" b="1" dirty="0" smtClean="0">
                <a:latin typeface="Arial (Headings)"/>
              </a:rPr>
              <a:t>, </a:t>
            </a:r>
            <a:r>
              <a:rPr lang="fr-CA" b="1" dirty="0" err="1" smtClean="0">
                <a:latin typeface="Arial (Headings)"/>
              </a:rPr>
              <a:t>January</a:t>
            </a:r>
            <a:r>
              <a:rPr lang="fr-CA" b="1" dirty="0" smtClean="0">
                <a:latin typeface="Arial (Headings)"/>
              </a:rPr>
              <a:t> 1998 [2 of 5]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Crise du verglas: combien de temps avez-vous été dans le noir? - Le Canada  Français&#10;An electric pole that fell on the ground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30" y="2395700"/>
            <a:ext cx="4626606" cy="2520000"/>
          </a:xfrm>
        </p:spPr>
      </p:pic>
      <p:pic>
        <p:nvPicPr>
          <p:cNvPr id="8" name="Content Placeholder 5" descr="La tempête de ce weekend au Québec a des similitudes avec la crise du  verglas de 1998 - Narcity&#10;Fallen trees on many parked car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66" y="2395707"/>
            <a:ext cx="4644205" cy="2518204"/>
          </a:xfrm>
        </p:spPr>
      </p:pic>
    </p:spTree>
    <p:extLst>
      <p:ext uri="{BB962C8B-B14F-4D97-AF65-F5344CB8AC3E}">
        <p14:creationId xmlns:p14="http://schemas.microsoft.com/office/powerpoint/2010/main" val="40374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descr="9"/>
          <p:cNvSpPr>
            <a:spLocks noGrp="1"/>
          </p:cNvSpPr>
          <p:nvPr>
            <p:ph type="sldNum" sz="quarter" idx="12"/>
          </p:nvPr>
        </p:nvSpPr>
        <p:spPr>
          <a:xfrm>
            <a:off x="8610600" y="6169063"/>
            <a:ext cx="2743200" cy="365125"/>
          </a:xfrm>
        </p:spPr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latin typeface="Arial (Headings)"/>
              </a:rPr>
              <a:t>Ice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>
                <a:latin typeface="Arial (Headings)"/>
              </a:rPr>
              <a:t>storm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>
                <a:latin typeface="Arial (Headings)"/>
              </a:rPr>
              <a:t>crisis</a:t>
            </a:r>
            <a:r>
              <a:rPr lang="fr-CA" b="1" dirty="0">
                <a:latin typeface="Arial (Headings)"/>
              </a:rPr>
              <a:t>, </a:t>
            </a:r>
            <a:r>
              <a:rPr lang="fr-CA" b="1" dirty="0" err="1">
                <a:latin typeface="Arial (Headings)"/>
              </a:rPr>
              <a:t>January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smtClean="0">
                <a:latin typeface="Arial (Headings)"/>
              </a:rPr>
              <a:t>1998 [</a:t>
            </a:r>
            <a:r>
              <a:rPr lang="fr-CA" b="1" dirty="0">
                <a:latin typeface="Arial (Headings)"/>
              </a:rPr>
              <a:t>3 </a:t>
            </a:r>
            <a:r>
              <a:rPr lang="fr-CA" b="1" dirty="0" smtClean="0">
                <a:latin typeface="Arial (Headings)"/>
              </a:rPr>
              <a:t>of 5]</a:t>
            </a:r>
            <a:endParaRPr lang="en-CA" b="1" dirty="0">
              <a:latin typeface="Arial (Headings)"/>
            </a:endParaRPr>
          </a:p>
        </p:txBody>
      </p:sp>
      <p:pic>
        <p:nvPicPr>
          <p:cNvPr id="9" name="Content Placeholder 6" descr="Il y a 20 ans, une mer de glace tombait sur le Québec | Radio-Canada.ca&#10;Electrical towers destroyed by the ice storm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0" y="2398633"/>
            <a:ext cx="4500002" cy="2520000"/>
          </a:xfrm>
        </p:spPr>
      </p:pic>
      <p:pic>
        <p:nvPicPr>
          <p:cNvPr id="7" name="Content Placeholder 6" descr="Verglas massif de janvier 1998 dans le Nord-Est de l'Amérique du Nord -  Wikipédia&#10;Trees on the ground and a man walking amongst the branche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62" y="2398633"/>
            <a:ext cx="4428359" cy="2520000"/>
          </a:xfrm>
        </p:spPr>
      </p:pic>
    </p:spTree>
    <p:extLst>
      <p:ext uri="{BB962C8B-B14F-4D97-AF65-F5344CB8AC3E}">
        <p14:creationId xmlns:p14="http://schemas.microsoft.com/office/powerpoint/2010/main" val="3087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latin typeface="Arial (Headings)"/>
              </a:rPr>
              <a:t>Ice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>
                <a:latin typeface="Arial (Headings)"/>
              </a:rPr>
              <a:t>storm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err="1">
                <a:latin typeface="Arial (Headings)"/>
              </a:rPr>
              <a:t>crisis</a:t>
            </a:r>
            <a:r>
              <a:rPr lang="fr-CA" b="1" dirty="0">
                <a:latin typeface="Arial (Headings)"/>
              </a:rPr>
              <a:t>, </a:t>
            </a:r>
            <a:r>
              <a:rPr lang="fr-CA" b="1" dirty="0" err="1">
                <a:latin typeface="Arial (Headings)"/>
              </a:rPr>
              <a:t>January</a:t>
            </a:r>
            <a:r>
              <a:rPr lang="fr-CA" b="1" dirty="0">
                <a:latin typeface="Arial (Headings)"/>
              </a:rPr>
              <a:t> </a:t>
            </a:r>
            <a:r>
              <a:rPr lang="fr-CA" b="1" dirty="0" smtClean="0">
                <a:latin typeface="Arial (Headings)"/>
              </a:rPr>
              <a:t>1998 [</a:t>
            </a:r>
            <a:r>
              <a:rPr lang="fr-CA" b="1" dirty="0">
                <a:latin typeface="Arial (Headings)"/>
              </a:rPr>
              <a:t>4 </a:t>
            </a:r>
            <a:r>
              <a:rPr lang="fr-CA" b="1" dirty="0" smtClean="0">
                <a:latin typeface="Arial (Headings)"/>
              </a:rPr>
              <a:t>of 5]</a:t>
            </a:r>
            <a:endParaRPr lang="en-CA" b="1" dirty="0">
              <a:latin typeface="Arial (Headings)"/>
            </a:endParaRPr>
          </a:p>
        </p:txBody>
      </p:sp>
      <p:pic>
        <p:nvPicPr>
          <p:cNvPr id="6" name="Content Placeholder 5" descr="La crise du verglas: Lucien Bouchard se souvient | TVA Nouvelles&#10;Picture of a frozen landscape and of broken tree branches on a sidewalk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97" y="2310369"/>
            <a:ext cx="4115502" cy="2520000"/>
          </a:xfrm>
        </p:spPr>
      </p:pic>
      <p:pic>
        <p:nvPicPr>
          <p:cNvPr id="7" name="Content Placeholder 6" descr="La crise du verglas en photos | Le Devoir&#10;A house damaged by a fallen tree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96" y="2310369"/>
            <a:ext cx="4093706" cy="2520000"/>
          </a:xfrm>
        </p:spPr>
      </p:pic>
    </p:spTree>
    <p:extLst>
      <p:ext uri="{BB962C8B-B14F-4D97-AF65-F5344CB8AC3E}">
        <p14:creationId xmlns:p14="http://schemas.microsoft.com/office/powerpoint/2010/main" val="26266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1491C1B-215A-4088-936B-14F457E76A22}" vid="{8E1B7D76-5E6E-4A20-91F4-FD55112A78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616</Words>
  <Application>Microsoft Office PowerPoint</Application>
  <PresentationFormat>Widescreen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(Body)</vt:lpstr>
      <vt:lpstr>Arial (Headings)</vt:lpstr>
      <vt:lpstr>Calibri</vt:lpstr>
      <vt:lpstr>Symbol</vt:lpstr>
      <vt:lpstr>Times New Roman</vt:lpstr>
      <vt:lpstr>Wingdings</vt:lpstr>
      <vt:lpstr>Thème Office</vt:lpstr>
      <vt:lpstr>Emergency measures and persons with disabilities</vt:lpstr>
      <vt:lpstr>Me from 1990 to now</vt:lpstr>
      <vt:lpstr>Bouchard-Taylor Commission [1 of 2]</vt:lpstr>
      <vt:lpstr>Bouchard-Taylor Commission [2 of 2]</vt:lpstr>
      <vt:lpstr>Grounds of discrimination in Quebec</vt:lpstr>
      <vt:lpstr>Ice storm crisis, January 1998 [1 of 5]</vt:lpstr>
      <vt:lpstr>Ice storm crisis, January 1998 [2 of 5]</vt:lpstr>
      <vt:lpstr>Ice storm crisis, January 1998 [3 of 5]</vt:lpstr>
      <vt:lpstr>Ice storm crisis, January 1998 [4 of 5]</vt:lpstr>
      <vt:lpstr>Ice storm crisis, January 1998 [5 of 5]</vt:lpstr>
      <vt:lpstr>What to do to evacuate each person  [1 of 4] </vt:lpstr>
      <vt:lpstr>What to do to evacuate each person  [2 of 4]</vt:lpstr>
      <vt:lpstr>What to do to evacuate each person  [3 of 4] </vt:lpstr>
      <vt:lpstr>What to do to evacuate each person  [4 of 4] </vt:lpstr>
      <vt:lpstr>1998 Ice storm crisis</vt:lpstr>
      <vt:lpstr>Findings on solidarity</vt:lpstr>
      <vt:lpstr>Findings on missing solutions [1 of 2]</vt:lpstr>
      <vt:lpstr>Findings on missing solutions [2 of 2]</vt:lpstr>
      <vt:lpstr>Conclusion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mesure d’urgence et les personnes en situation de handicap</dc:title>
  <dc:creator>JEAN-FRANCOIS, Huguette HM [NC]</dc:creator>
  <cp:lastModifiedBy>Gorley, Mathieu M [NC]</cp:lastModifiedBy>
  <cp:revision>114</cp:revision>
  <dcterms:created xsi:type="dcterms:W3CDTF">2021-05-04T14:54:27Z</dcterms:created>
  <dcterms:modified xsi:type="dcterms:W3CDTF">2021-05-28T12:37:32Z</dcterms:modified>
</cp:coreProperties>
</file>