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7" r:id="rId2"/>
    <p:sldId id="359" r:id="rId3"/>
    <p:sldId id="360" r:id="rId4"/>
    <p:sldId id="285" r:id="rId5"/>
    <p:sldId id="361" r:id="rId6"/>
    <p:sldId id="273" r:id="rId7"/>
    <p:sldId id="298" r:id="rId8"/>
    <p:sldId id="365" r:id="rId9"/>
    <p:sldId id="364" r:id="rId10"/>
    <p:sldId id="367" r:id="rId11"/>
    <p:sldId id="3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4F13BBC-DB85-4D32-B6D2-471D8C48A88B}">
          <p14:sldIdLst>
            <p14:sldId id="257"/>
            <p14:sldId id="359"/>
            <p14:sldId id="360"/>
            <p14:sldId id="285"/>
            <p14:sldId id="361"/>
            <p14:sldId id="273"/>
            <p14:sldId id="298"/>
            <p14:sldId id="365"/>
            <p14:sldId id="364"/>
            <p14:sldId id="367"/>
            <p14:sldId id="370"/>
          </p14:sldIdLst>
        </p14:section>
        <p14:section name="Untitled Section" id="{74456286-6D68-404F-A2E1-E34FC05B778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odruski, Andrea AP [ON]" initials="PAA[" lastIdx="1" clrIdx="6">
    <p:extLst>
      <p:ext uri="{19B8F6BF-5375-455C-9EA6-DF929625EA0E}">
        <p15:presenceInfo xmlns:p15="http://schemas.microsoft.com/office/powerpoint/2012/main" userId="Podruski, Andrea AP [ON]" providerId="None"/>
      </p:ext>
    </p:extLst>
  </p:cmAuthor>
  <p:cmAuthor id="1" name="Brenda Adams" initials="BA" lastIdx="5" clrIdx="0">
    <p:extLst>
      <p:ext uri="{19B8F6BF-5375-455C-9EA6-DF929625EA0E}">
        <p15:presenceInfo xmlns:p15="http://schemas.microsoft.com/office/powerpoint/2012/main" userId="S::brenda.adams@ibigroup.com::17eed145-da3c-4983-adc6-d9bc1ac72252" providerId="AD"/>
      </p:ext>
    </p:extLst>
  </p:cmAuthor>
  <p:cmAuthor id="8" name="Sophie Senghor" initials="SS" lastIdx="1" clrIdx="7">
    <p:extLst>
      <p:ext uri="{19B8F6BF-5375-455C-9EA6-DF929625EA0E}">
        <p15:presenceInfo xmlns:p15="http://schemas.microsoft.com/office/powerpoint/2012/main" userId="S-1-5-21-2836628367-1582996139-4062659285-59367" providerId="AD"/>
      </p:ext>
    </p:extLst>
  </p:cmAuthor>
  <p:cmAuthor id="2" name="Stapledon, Christopher CJ [ON]" initials="SCC[" lastIdx="2" clrIdx="1">
    <p:extLst>
      <p:ext uri="{19B8F6BF-5375-455C-9EA6-DF929625EA0E}">
        <p15:presenceInfo xmlns:p15="http://schemas.microsoft.com/office/powerpoint/2012/main" userId="S-1-5-21-2836628367-1582996139-4062659285-584077" providerId="AD"/>
      </p:ext>
    </p:extLst>
  </p:cmAuthor>
  <p:cmAuthor id="3" name="Kareem Talal" initials="KT" lastIdx="5" clrIdx="2">
    <p:extLst>
      <p:ext uri="{19B8F6BF-5375-455C-9EA6-DF929625EA0E}">
        <p15:presenceInfo xmlns:p15="http://schemas.microsoft.com/office/powerpoint/2012/main" userId="S-1-5-21-2836628367-1582996139-4062659285-633468" providerId="AD"/>
      </p:ext>
    </p:extLst>
  </p:cmAuthor>
  <p:cmAuthor id="4" name="Falardeau, Jacques JM [ON]" initials="FJJ[" lastIdx="0" clrIdx="3">
    <p:extLst>
      <p:ext uri="{19B8F6BF-5375-455C-9EA6-DF929625EA0E}">
        <p15:presenceInfo xmlns:p15="http://schemas.microsoft.com/office/powerpoint/2012/main" userId="S-1-5-21-2836628367-1582996139-4062659285-80218" providerId="AD"/>
      </p:ext>
    </p:extLst>
  </p:cmAuthor>
  <p:cmAuthor id="5" name="Saunders, Maggie M [ON]" initials="SMM[" lastIdx="1" clrIdx="4">
    <p:extLst>
      <p:ext uri="{19B8F6BF-5375-455C-9EA6-DF929625EA0E}">
        <p15:presenceInfo xmlns:p15="http://schemas.microsoft.com/office/powerpoint/2012/main" userId="S-1-5-21-2836628367-1582996139-4062659285-510699" providerId="AD"/>
      </p:ext>
    </p:extLst>
  </p:cmAuthor>
  <p:cmAuthor id="6" name="Martine Bareil" initials="MB" lastIdx="4" clrIdx="5">
    <p:extLst>
      <p:ext uri="{19B8F6BF-5375-455C-9EA6-DF929625EA0E}">
        <p15:presenceInfo xmlns:p15="http://schemas.microsoft.com/office/powerpoint/2012/main" userId="Martine Bare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4546A"/>
    <a:srgbClr val="4483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7" autoAdjust="0"/>
    <p:restoredTop sz="88604" autoAdjust="0"/>
  </p:normalViewPr>
  <p:slideViewPr>
    <p:cSldViewPr snapToGrid="0">
      <p:cViewPr varScale="1">
        <p:scale>
          <a:sx n="96" d="100"/>
          <a:sy n="96" d="100"/>
        </p:scale>
        <p:origin x="12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70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F5FA0-29D4-4D62-AAAF-260AD382E09B}" type="datetimeFigureOut">
              <a:rPr lang="en-CA" smtClean="0"/>
              <a:t>2022-09-20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948DE-3A58-4C20-91DC-D4BE6E35F0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3210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948DE-3A58-4C20-91DC-D4BE6E35F0B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15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948DE-3A58-4C20-91DC-D4BE6E35F0B5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1319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948DE-3A58-4C20-91DC-D4BE6E35F0B5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747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948DE-3A58-4C20-91DC-D4BE6E35F0B5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5588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B948DE-3A58-4C20-91DC-D4BE6E35F0B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441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lish Title Page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ccessibility Standards Canada FIP">
            <a:extLst>
              <a:ext uri="{FF2B5EF4-FFF2-40B4-BE49-F238E27FC236}">
                <a16:creationId xmlns:a16="http://schemas.microsoft.com/office/drawing/2014/main" id="{783C523E-7512-AD4E-B974-E1A900321F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4567" y="384935"/>
            <a:ext cx="3347856" cy="241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C2FECAE1-7F4F-D04D-A27A-4F7BF3EEC9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852518"/>
            <a:ext cx="10113432" cy="18000"/>
          </a:xfrm>
          <a:prstGeom prst="rect">
            <a:avLst/>
          </a:prstGeom>
          <a:solidFill>
            <a:srgbClr val="58A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C6050A9-4EF7-7144-823B-CA3CEAD23B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4567" y="1528953"/>
            <a:ext cx="11082375" cy="1112568"/>
          </a:xfrm>
          <a:noFill/>
        </p:spPr>
        <p:txBody>
          <a:bodyPr anchor="ctr">
            <a:normAutofit/>
          </a:bodyPr>
          <a:lstStyle>
            <a:lvl1pPr algn="ctr">
              <a:defRPr sz="4400" b="1" i="0">
                <a:solidFill>
                  <a:srgbClr val="253D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10217CDB-9CCD-D84B-A701-A2C8939F0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2743756"/>
            <a:ext cx="11082375" cy="785528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253D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434728F-E65F-2749-B781-7B367EA91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623870" y="852519"/>
            <a:ext cx="2592000" cy="18000"/>
          </a:xfrm>
          <a:prstGeom prst="rect">
            <a:avLst/>
          </a:prstGeom>
          <a:solidFill>
            <a:srgbClr val="E7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F111B9-FD91-054E-8F0F-E813B91F9E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47337" b="8733"/>
          <a:stretch/>
        </p:blipFill>
        <p:spPr>
          <a:xfrm>
            <a:off x="0" y="3845275"/>
            <a:ext cx="12192000" cy="3012725"/>
          </a:xfrm>
          <a:prstGeom prst="rect">
            <a:avLst/>
          </a:prstGeom>
        </p:spPr>
      </p:pic>
      <p:pic>
        <p:nvPicPr>
          <p:cNvPr id="17" name="Picture 16" descr="Canada Wordmark">
            <a:extLst>
              <a:ext uri="{FF2B5EF4-FFF2-40B4-BE49-F238E27FC236}">
                <a16:creationId xmlns:a16="http://schemas.microsoft.com/office/drawing/2014/main" id="{970E7206-A42E-1D4E-B2FB-7D3708725BD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944942" y="231510"/>
            <a:ext cx="1692000" cy="40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07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lish 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0BD6658-8DDA-154B-8293-C11B0D072F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5874812"/>
            <a:ext cx="12192000" cy="983188"/>
          </a:xfrm>
          <a:prstGeom prst="rect">
            <a:avLst/>
          </a:prstGeom>
          <a:solidFill>
            <a:srgbClr val="253D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8FAA5-3CF6-4B4D-BC94-E2BF07B07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260" y="1825625"/>
            <a:ext cx="11376000" cy="372289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FAA39D-ACF0-EE4F-B9AE-FFE094BCD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260" y="387536"/>
            <a:ext cx="11376000" cy="1166218"/>
          </a:xfrm>
          <a:noFill/>
          <a:ln>
            <a:noFill/>
          </a:ln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4CBCA-3846-1D4C-8153-C157BA209B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-124"/>
            <a:ext cx="11376000" cy="124493"/>
          </a:xfrm>
          <a:prstGeom prst="rect">
            <a:avLst/>
          </a:prstGeom>
          <a:solidFill>
            <a:srgbClr val="58A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005F11-EF64-FB48-B799-1105685CA9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708980" y="-123"/>
            <a:ext cx="2483020" cy="124493"/>
          </a:xfrm>
          <a:prstGeom prst="rect">
            <a:avLst/>
          </a:prstGeom>
          <a:solidFill>
            <a:srgbClr val="E7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A54300-5861-0E47-839A-69856F389B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5829093"/>
            <a:ext cx="11376000" cy="45719"/>
          </a:xfrm>
          <a:prstGeom prst="rect">
            <a:avLst/>
          </a:prstGeom>
          <a:solidFill>
            <a:srgbClr val="58A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E8AE9E-3757-8E4E-94DD-D4A8145F62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708980" y="5829094"/>
            <a:ext cx="2484000" cy="45719"/>
          </a:xfrm>
          <a:prstGeom prst="rect">
            <a:avLst/>
          </a:prstGeom>
          <a:solidFill>
            <a:srgbClr val="E7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ccessibility Standards Canada FIP">
            <a:extLst>
              <a:ext uri="{FF2B5EF4-FFF2-40B4-BE49-F238E27FC236}">
                <a16:creationId xmlns:a16="http://schemas.microsoft.com/office/drawing/2014/main" id="{990F4583-F5C6-6C40-9F59-FF2B29FA94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3260" y="6330154"/>
            <a:ext cx="3347847" cy="241200"/>
          </a:xfrm>
          <a:prstGeom prst="rect">
            <a:avLst/>
          </a:prstGeom>
        </p:spPr>
      </p:pic>
      <p:pic>
        <p:nvPicPr>
          <p:cNvPr id="17" name="Picture 16" descr="Canada Wordmark">
            <a:extLst>
              <a:ext uri="{FF2B5EF4-FFF2-40B4-BE49-F238E27FC236}">
                <a16:creationId xmlns:a16="http://schemas.microsoft.com/office/drawing/2014/main" id="{1E6922E4-0586-624E-88B1-7FB81DBB26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7260" y="6164806"/>
            <a:ext cx="1693441" cy="4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44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lish Thank-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32A3F-D0E1-C147-B945-0E8A150BC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7861" y="1152347"/>
            <a:ext cx="6276278" cy="861509"/>
          </a:xfrm>
          <a:solidFill>
            <a:srgbClr val="E7E600"/>
          </a:solidFill>
          <a:ln>
            <a:noFill/>
          </a:ln>
        </p:spPr>
        <p:txBody>
          <a:bodyPr/>
          <a:lstStyle>
            <a:lvl1pPr algn="ctr">
              <a:defRPr b="1" i="0">
                <a:solidFill>
                  <a:srgbClr val="253D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C2BE52C-C28F-0544-9D85-EC8518D119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57862" y="2301444"/>
            <a:ext cx="6276278" cy="67239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EBF081-CF50-0543-BC4A-A5D7EFB810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-124"/>
            <a:ext cx="11376000" cy="124493"/>
          </a:xfrm>
          <a:prstGeom prst="rect">
            <a:avLst/>
          </a:prstGeom>
          <a:solidFill>
            <a:srgbClr val="58A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7924BA-7663-B34E-BBBD-14579DAD48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708980" y="-123"/>
            <a:ext cx="2483020" cy="124493"/>
          </a:xfrm>
          <a:prstGeom prst="rect">
            <a:avLst/>
          </a:prstGeom>
          <a:solidFill>
            <a:srgbClr val="E7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E6F007-9295-A547-AA6E-D64B941B38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337" b="8733"/>
          <a:stretch/>
        </p:blipFill>
        <p:spPr>
          <a:xfrm>
            <a:off x="0" y="3845275"/>
            <a:ext cx="12192000" cy="301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6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8A0C51-5302-0A46-9915-1E494903C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0445D-8932-124F-80AC-0648BEF6F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3DC3B-4779-514E-B9E1-2FF812989D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E661D-24B2-7D41-BAA8-FECCBFF905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4A957-57A7-084A-856C-FC209A572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E8693-60A8-954C-9C38-B9F85775A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5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accessible.canada.ca/contact" TargetMode="External"/><Relationship Id="rId3" Type="http://schemas.openxmlformats.org/officeDocument/2006/relationships/notesSlide" Target="../notesSlides/notesSlide5.xml"/><Relationship Id="rId7" Type="http://schemas.openxmlformats.org/officeDocument/2006/relationships/hyperlink" Target="https://www.linkedin.com/company/43185364/admin/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Relationship Id="rId6" Type="http://schemas.openxmlformats.org/officeDocument/2006/relationships/hyperlink" Target="https://www.facebook.com/AccStandardsCA/?ref=br_rs" TargetMode="External"/><Relationship Id="rId5" Type="http://schemas.openxmlformats.org/officeDocument/2006/relationships/hyperlink" Target="https://twitter.com/AccStandardsCA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hyperlink" Target="https://accessibilite.canada.ca/destination-2040-feuille-de-rout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F92229-AC12-5844-82FE-CCEBC12B71E5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18682" y="914401"/>
            <a:ext cx="10048672" cy="367705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fr-CA" dirty="0" smtClean="0">
                <a:solidFill>
                  <a:prstClr val="black"/>
                </a:solidFill>
                <a:latin typeface="Arial (Headings)"/>
              </a:rPr>
              <a:t>		Mise </a:t>
            </a:r>
            <a:r>
              <a:rPr lang="fr-CA" dirty="0">
                <a:solidFill>
                  <a:prstClr val="black"/>
                </a:solidFill>
                <a:latin typeface="Arial (Headings)"/>
              </a:rPr>
              <a:t>à jour sur l’élaboration </a:t>
            </a:r>
            <a:r>
              <a:rPr lang="fr-CA" dirty="0" smtClean="0">
                <a:solidFill>
                  <a:prstClr val="black"/>
                </a:solidFill>
                <a:latin typeface="Arial (Headings)"/>
              </a:rPr>
              <a:t>				des </a:t>
            </a:r>
            <a:r>
              <a:rPr lang="fr-CA" dirty="0">
                <a:solidFill>
                  <a:prstClr val="black"/>
                </a:solidFill>
                <a:latin typeface="Arial (Headings)"/>
              </a:rPr>
              <a:t>normes</a:t>
            </a:r>
            <a:r>
              <a:rPr lang="fr-FR" dirty="0" smtClean="0">
                <a:solidFill>
                  <a:schemeClr val="tx1"/>
                </a:solidFill>
                <a:latin typeface="Arial (Headings)"/>
              </a:rPr>
              <a:t/>
            </a:r>
            <a:br>
              <a:rPr lang="fr-FR" dirty="0" smtClean="0">
                <a:solidFill>
                  <a:schemeClr val="tx1"/>
                </a:solidFill>
                <a:latin typeface="Arial (Headings)"/>
              </a:rPr>
            </a:br>
            <a:r>
              <a:rPr lang="fr-FR" dirty="0" smtClean="0">
                <a:solidFill>
                  <a:schemeClr val="tx1"/>
                </a:solidFill>
                <a:latin typeface="Arial (Headings)"/>
              </a:rPr>
              <a:t>	</a:t>
            </a:r>
            <a:r>
              <a:rPr lang="fr-FR" sz="4000" dirty="0" smtClean="0">
                <a:solidFill>
                  <a:schemeClr val="tx1"/>
                </a:solidFill>
                <a:latin typeface="Arial (Headings)"/>
              </a:rPr>
              <a:t>Normes </a:t>
            </a:r>
            <a:r>
              <a:rPr lang="fr-FR" sz="4000" dirty="0">
                <a:solidFill>
                  <a:schemeClr val="tx1"/>
                </a:solidFill>
                <a:latin typeface="Arial (Headings)"/>
              </a:rPr>
              <a:t>d’accessibilité Canada</a:t>
            </a:r>
            <a:r>
              <a:rPr lang="fr-FR" dirty="0">
                <a:solidFill>
                  <a:schemeClr val="tx1"/>
                </a:solidFill>
                <a:latin typeface="Arial (Headings)"/>
              </a:rPr>
              <a:t/>
            </a:r>
            <a:br>
              <a:rPr lang="fr-FR" dirty="0">
                <a:solidFill>
                  <a:schemeClr val="tx1"/>
                </a:solidFill>
                <a:latin typeface="Arial (Headings)"/>
              </a:rPr>
            </a:br>
            <a:r>
              <a:rPr lang="fr-FR" dirty="0" smtClean="0">
                <a:solidFill>
                  <a:schemeClr val="tx1"/>
                </a:solidFill>
                <a:latin typeface="Arial (Headings)"/>
              </a:rPr>
              <a:t>	</a:t>
            </a:r>
            <a:r>
              <a:rPr lang="fr-FR" sz="4000" dirty="0" smtClean="0">
                <a:solidFill>
                  <a:schemeClr val="tx1"/>
                </a:solidFill>
                <a:latin typeface="Arial (Headings)"/>
              </a:rPr>
              <a:t>Assemblée </a:t>
            </a:r>
            <a:r>
              <a:rPr lang="fr-FR" sz="4000" dirty="0">
                <a:solidFill>
                  <a:schemeClr val="tx1"/>
                </a:solidFill>
                <a:latin typeface="Arial (Headings)"/>
              </a:rPr>
              <a:t>publique annuelle </a:t>
            </a:r>
            <a:r>
              <a:rPr lang="fr-FR" sz="4000" dirty="0" smtClean="0">
                <a:solidFill>
                  <a:schemeClr val="tx1"/>
                </a:solidFill>
                <a:latin typeface="Arial (Headings)"/>
              </a:rPr>
              <a:t>2022</a:t>
            </a:r>
            <a:endParaRPr lang="fr-CA" sz="4000" dirty="0">
              <a:solidFill>
                <a:schemeClr val="tx1"/>
              </a:solidFill>
              <a:latin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7226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50586" y="387536"/>
            <a:ext cx="10116767" cy="1166218"/>
          </a:xfrm>
        </p:spPr>
        <p:txBody>
          <a:bodyPr>
            <a:noAutofit/>
          </a:bodyPr>
          <a:lstStyle/>
          <a:p>
            <a:r>
              <a:rPr lang="fr-CA" b="1" dirty="0" smtClean="0">
                <a:latin typeface="Arial (Headings)"/>
              </a:rPr>
              <a:t>« Rien sans nous » = Chef de file mondial </a:t>
            </a:r>
            <a:endParaRPr lang="fr-CA" b="1" dirty="0">
              <a:latin typeface="Arial (Headings)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50586" y="1553754"/>
            <a:ext cx="10116767" cy="4234203"/>
          </a:xfrm>
        </p:spPr>
        <p:txBody>
          <a:bodyPr>
            <a:noAutofit/>
          </a:bodyPr>
          <a:lstStyle/>
          <a:p>
            <a:pPr marL="895350" indent="-534988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dirty="0" smtClean="0"/>
              <a:t>Normes d’accessibilité Canada se taille une réputation d’organisme d’élaboration de normes de classe mondiale axé sur la diversité, l’inclusion et l’accessibilité.</a:t>
            </a:r>
          </a:p>
          <a:p>
            <a:pPr marL="895350" indent="-534988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dirty="0" smtClean="0"/>
              <a:t>Cela n’est possible qu’en respectant le principe du « Rien sans nous ».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28408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370" y="648114"/>
            <a:ext cx="6078497" cy="2365757"/>
          </a:xfrm>
        </p:spPr>
        <p:txBody>
          <a:bodyPr>
            <a:normAutofit fontScale="90000"/>
          </a:bodyPr>
          <a:lstStyle/>
          <a:p>
            <a:pPr lvl="0">
              <a:lnSpc>
                <a:spcPct val="200000"/>
              </a:lnSpc>
              <a:spcBef>
                <a:spcPts val="2400"/>
              </a:spcBef>
              <a:spcAft>
                <a:spcPts val="1800"/>
              </a:spcAft>
              <a:defRPr/>
            </a:pPr>
            <a:r>
              <a:rPr lang="en-US" dirty="0">
                <a:latin typeface="Arial (Headings)"/>
                <a:ea typeface="+mn-ea"/>
                <a:cs typeface="+mn-cs"/>
              </a:rPr>
              <a:t>Merci!</a:t>
            </a:r>
            <a:r>
              <a:rPr lang="en-US" dirty="0">
                <a:latin typeface="Arial (Headings)"/>
                <a:ea typeface="+mn-ea"/>
              </a:rPr>
              <a:t/>
            </a:r>
            <a:br>
              <a:rPr lang="en-US" dirty="0">
                <a:latin typeface="Arial (Headings)"/>
                <a:ea typeface="+mn-ea"/>
              </a:rPr>
            </a:br>
            <a:r>
              <a:rPr lang="en-US" dirty="0" smtClean="0">
                <a:latin typeface="Arial (Headings)"/>
                <a:ea typeface="+mn-ea"/>
              </a:rPr>
              <a:t>Des </a:t>
            </a:r>
            <a:r>
              <a:rPr lang="en-US" dirty="0">
                <a:latin typeface="Arial (Headings)"/>
                <a:ea typeface="+mn-ea"/>
              </a:rPr>
              <a:t>questions</a:t>
            </a:r>
            <a:r>
              <a:rPr lang="en-US" dirty="0" smtClean="0">
                <a:latin typeface="Arial (Headings)"/>
                <a:ea typeface="+mn-ea"/>
              </a:rPr>
              <a:t>?</a:t>
            </a:r>
            <a:endParaRPr lang="en-CA" dirty="0">
              <a:latin typeface="Arial (Headings)"/>
            </a:endParaRPr>
          </a:p>
        </p:txBody>
      </p:sp>
      <p:pic>
        <p:nvPicPr>
          <p:cNvPr id="5" name="Content Placeholder 3" descr="Showing steps on how to say thank you in American Sign Language. Image is a clipart women brown hair green shirt smiling wih her four fingers of her hand on her chin with a arrow directing to move hand outwards. Second image of her shows how far your hand moves out.">
            <a:extLst>
              <a:ext uri="{FF2B5EF4-FFF2-40B4-BE49-F238E27FC236}">
                <a16:creationId xmlns:a16="http://schemas.microsoft.com/office/drawing/2014/main" id="{C925191A-0521-5842-9942-383198F8C8BA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" r="-1" b="-1"/>
          <a:stretch/>
        </p:blipFill>
        <p:spPr bwMode="auto">
          <a:xfrm>
            <a:off x="998374" y="952914"/>
            <a:ext cx="3817826" cy="2628072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solidFill>
            <a:srgbClr val="FFFFFF">
              <a:shade val="85000"/>
            </a:srgbClr>
          </a:solidFill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131370" y="3013871"/>
            <a:ext cx="6078497" cy="1134230"/>
          </a:xfrm>
          <a:solidFill>
            <a:srgbClr val="FFFF00"/>
          </a:solidFill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</a:pPr>
            <a:r>
              <a:rPr lang="fr-CA" dirty="0">
                <a:solidFill>
                  <a:prstClr val="black"/>
                </a:solidFill>
              </a:rPr>
              <a:t>Suivez-nous </a:t>
            </a:r>
            <a:r>
              <a:rPr lang="fr-CA" dirty="0" smtClean="0">
                <a:solidFill>
                  <a:prstClr val="black"/>
                </a:solidFill>
              </a:rPr>
              <a:t>sur</a:t>
            </a:r>
            <a:r>
              <a:rPr lang="en-US" b="1" u="sng" dirty="0" smtClean="0">
                <a:solidFill>
                  <a:srgbClr val="253D98"/>
                </a:solidFill>
              </a:rPr>
              <a:t> </a:t>
            </a:r>
            <a:r>
              <a:rPr lang="en-CA" u="sng" dirty="0" smtClean="0">
                <a:solidFill>
                  <a:srgbClr val="201F1E"/>
                </a:solidFill>
                <a:ea typeface="Calibri" panose="020F0502020204030204" pitchFamily="34" charset="0"/>
                <a:hlinkClick r:id="rId5"/>
              </a:rPr>
              <a:t>Twitter</a:t>
            </a:r>
            <a:r>
              <a:rPr lang="en-CA" dirty="0">
                <a:solidFill>
                  <a:srgbClr val="201F1E"/>
                </a:solidFill>
                <a:ea typeface="Calibri" panose="020F0502020204030204" pitchFamily="34" charset="0"/>
              </a:rPr>
              <a:t>, </a:t>
            </a:r>
            <a:r>
              <a:rPr lang="en-CA" u="sng" dirty="0">
                <a:solidFill>
                  <a:srgbClr val="201F1E"/>
                </a:solidFill>
                <a:ea typeface="Calibri" panose="020F0502020204030204" pitchFamily="34" charset="0"/>
                <a:hlinkClick r:id="rId6"/>
              </a:rPr>
              <a:t>Facebook</a:t>
            </a:r>
            <a:r>
              <a:rPr lang="en-CA" u="sng" dirty="0">
                <a:solidFill>
                  <a:srgbClr val="201F1E"/>
                </a:solidFill>
                <a:ea typeface="Calibri" panose="020F0502020204030204" pitchFamily="34" charset="0"/>
              </a:rPr>
              <a:t> </a:t>
            </a:r>
            <a:r>
              <a:rPr lang="en-CA" dirty="0">
                <a:solidFill>
                  <a:srgbClr val="201F1E"/>
                </a:solidFill>
                <a:ea typeface="Calibri" panose="020F0502020204030204" pitchFamily="34" charset="0"/>
              </a:rPr>
              <a:t>et </a:t>
            </a:r>
            <a:r>
              <a:rPr lang="en-CA" u="sng" dirty="0">
                <a:solidFill>
                  <a:srgbClr val="201F1E"/>
                </a:solidFill>
                <a:ea typeface="Calibri" panose="020F0502020204030204" pitchFamily="34" charset="0"/>
                <a:hlinkClick r:id="rId7"/>
              </a:rPr>
              <a:t>LinkedIn</a:t>
            </a:r>
            <a:r>
              <a:rPr lang="en-US" b="1" dirty="0">
                <a:solidFill>
                  <a:srgbClr val="253D98"/>
                </a:solidFill>
              </a:rPr>
              <a:t/>
            </a:r>
            <a:br>
              <a:rPr lang="en-US" b="1" dirty="0">
                <a:solidFill>
                  <a:srgbClr val="253D98"/>
                </a:solidFill>
              </a:rPr>
            </a:br>
            <a:r>
              <a:rPr lang="en-US" sz="2400" b="1" u="sng" dirty="0">
                <a:solidFill>
                  <a:srgbClr val="253D98"/>
                </a:solidFill>
                <a:hlinkClick r:id="rId8"/>
              </a:rPr>
              <a:t>accessible.canada.ca/contact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3943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70042" y="194299"/>
            <a:ext cx="10077856" cy="778468"/>
          </a:xfrm>
        </p:spPr>
        <p:txBody>
          <a:bodyPr>
            <a:normAutofit/>
          </a:bodyPr>
          <a:lstStyle/>
          <a:p>
            <a:r>
              <a:rPr lang="fr-CA" b="1" dirty="0" smtClean="0">
                <a:latin typeface="Arial (Headings)"/>
              </a:rPr>
              <a:t>« Rien sans nous » : un gage absolu  </a:t>
            </a:r>
            <a:endParaRPr lang="fr-CA" b="1" dirty="0">
              <a:latin typeface="Arial (Headings)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70042" y="972767"/>
            <a:ext cx="10077857" cy="4824919"/>
          </a:xfrm>
        </p:spPr>
        <p:txBody>
          <a:bodyPr>
            <a:noAutofit/>
          </a:bodyPr>
          <a:lstStyle/>
          <a:p>
            <a:pPr marL="895350" indent="-5349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200" dirty="0" smtClean="0"/>
              <a:t>Tout ce que nous faisons à Normes d’accessibilité Canada repose sur le principe « Rien sans nous ».</a:t>
            </a:r>
          </a:p>
          <a:p>
            <a:pPr marL="895350" indent="-5349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200" dirty="0"/>
              <a:t>Les personnes en situation de handicap qui sont issues de diverses </a:t>
            </a:r>
            <a:r>
              <a:rPr lang="fr-CA" sz="2200" dirty="0" smtClean="0"/>
              <a:t>communautés de personnes en situation de handicap, </a:t>
            </a:r>
            <a:r>
              <a:rPr lang="fr-CA" sz="2200" dirty="0"/>
              <a:t>et leurs alliés participent à toutes les étapes de notre travail</a:t>
            </a:r>
            <a:r>
              <a:rPr lang="fr-CA" sz="2200" dirty="0" smtClean="0"/>
              <a:t>.</a:t>
            </a:r>
            <a:endParaRPr lang="en-CA" sz="2200" dirty="0" smtClean="0"/>
          </a:p>
          <a:p>
            <a:pPr marL="1254125" lvl="1" indent="-35877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2000" dirty="0" smtClean="0"/>
              <a:t>L’</a:t>
            </a:r>
            <a:r>
              <a:rPr lang="fr-CA" sz="2000" dirty="0"/>
              <a:t>é</a:t>
            </a:r>
            <a:r>
              <a:rPr lang="fr-CA" sz="2000" dirty="0" smtClean="0"/>
              <a:t>laboration de normes</a:t>
            </a:r>
          </a:p>
          <a:p>
            <a:pPr marL="1254125" lvl="1" indent="-35877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2000" dirty="0" smtClean="0"/>
              <a:t>La priorité à donner aux recherches</a:t>
            </a:r>
          </a:p>
          <a:p>
            <a:pPr marL="1254125" lvl="1" indent="-35877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2000" dirty="0" smtClean="0"/>
              <a:t>La participation aux comités techniques</a:t>
            </a:r>
          </a:p>
          <a:p>
            <a:pPr marL="1254125" lvl="1" indent="-35877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2000" dirty="0" smtClean="0"/>
              <a:t>Les chercheurs et les participants aux projets de recherche dans le cadre du programme de subventions et de contributions.</a:t>
            </a:r>
          </a:p>
        </p:txBody>
      </p:sp>
    </p:spTree>
    <p:extLst>
      <p:ext uri="{BB962C8B-B14F-4D97-AF65-F5344CB8AC3E}">
        <p14:creationId xmlns:p14="http://schemas.microsoft.com/office/powerpoint/2010/main" val="418632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70042" y="175098"/>
            <a:ext cx="10058401" cy="1378656"/>
          </a:xfrm>
        </p:spPr>
        <p:txBody>
          <a:bodyPr>
            <a:noAutofit/>
          </a:bodyPr>
          <a:lstStyle/>
          <a:p>
            <a:r>
              <a:rPr lang="fr-CA" b="1" dirty="0" smtClean="0">
                <a:latin typeface="Arial (Headings)"/>
              </a:rPr>
              <a:t>La feuille de route Destination 2040 de Normes d’accessibilité Canada </a:t>
            </a:r>
            <a:endParaRPr lang="fr-CA" b="1" dirty="0">
              <a:latin typeface="Arial (Headings)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70042" y="1553754"/>
            <a:ext cx="10058401" cy="4175837"/>
          </a:xfrm>
        </p:spPr>
        <p:txBody>
          <a:bodyPr>
            <a:normAutofit lnSpcReduction="10000"/>
          </a:bodyPr>
          <a:lstStyle/>
          <a:p>
            <a:pPr marL="895350" indent="-5349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FR" sz="2400" dirty="0"/>
              <a:t>La feuille de route </a:t>
            </a:r>
            <a:r>
              <a:rPr lang="fr-FR" sz="2400" dirty="0">
                <a:solidFill>
                  <a:srgbClr val="0000FF"/>
                </a:solidFill>
                <a:hlinkClick r:id="rId4"/>
              </a:rPr>
              <a:t>Destination 2040 </a:t>
            </a:r>
            <a:r>
              <a:rPr lang="fr-FR" sz="2400" dirty="0"/>
              <a:t>de Normes d’accessibilité Canada </a:t>
            </a:r>
            <a:r>
              <a:rPr lang="fr-FR" sz="2400" dirty="0" smtClean="0"/>
              <a:t>comprend deux volets :</a:t>
            </a:r>
            <a:endParaRPr lang="en-CA" sz="2400" dirty="0"/>
          </a:p>
          <a:p>
            <a:pPr marL="1254125" lvl="1" indent="-35877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2200" dirty="0" smtClean="0"/>
              <a:t>Élaborer des normes de classe mondiale à court, à moyen et à long terme.</a:t>
            </a:r>
            <a:endParaRPr lang="en-CA" sz="2200" dirty="0"/>
          </a:p>
          <a:p>
            <a:pPr marL="1254125" lvl="1" indent="-35877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200" dirty="0" smtClean="0"/>
              <a:t>Positionner Normes d’accessibilité Canada comme étant </a:t>
            </a:r>
            <a:r>
              <a:rPr lang="fr-FR" sz="2200" dirty="0"/>
              <a:t>un partenaire solide </a:t>
            </a:r>
            <a:r>
              <a:rPr lang="fr-FR" sz="2200" dirty="0" smtClean="0"/>
              <a:t>pourvu d’influence et faire la promotion d’un </a:t>
            </a:r>
            <a:r>
              <a:rPr lang="fr-FR" sz="2200" dirty="0"/>
              <a:t>virage culturel </a:t>
            </a:r>
            <a:r>
              <a:rPr lang="fr-FR" sz="2200" dirty="0" smtClean="0"/>
              <a:t>au Canada</a:t>
            </a:r>
          </a:p>
          <a:p>
            <a:pPr marL="895350" indent="-5349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400" dirty="0" smtClean="0"/>
              <a:t>Contribuer à l’objectif : un Canada exempt d’obstacles d’ici 2040</a:t>
            </a:r>
          </a:p>
        </p:txBody>
      </p:sp>
    </p:spTree>
    <p:extLst>
      <p:ext uri="{BB962C8B-B14F-4D97-AF65-F5344CB8AC3E}">
        <p14:creationId xmlns:p14="http://schemas.microsoft.com/office/powerpoint/2010/main" val="407531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E7B0769B-2AD7-1E44-BE85-698091D8F37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60315" y="249280"/>
            <a:ext cx="10107038" cy="9277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CA" b="1" dirty="0" smtClean="0">
                <a:latin typeface="Arial (Headings)"/>
              </a:rPr>
              <a:t>L’importance de l’accréditation </a:t>
            </a:r>
            <a:endParaRPr lang="fr-CA" b="1" dirty="0">
              <a:latin typeface="Arial (Headings)"/>
            </a:endParaRP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A20310BC-B45A-2843-965F-781FA3CBF1A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60315" y="1177047"/>
            <a:ext cx="10107038" cy="4503906"/>
          </a:xfrm>
        </p:spPr>
        <p:txBody>
          <a:bodyPr>
            <a:noAutofit/>
          </a:bodyPr>
          <a:lstStyle/>
          <a:p>
            <a:pPr marL="895350" indent="-5349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CA" sz="2400" dirty="0" smtClean="0"/>
              <a:t>Normes d’accessibilité Canada a reçu son accréditation d’organisation d’élaboration de normes en 2021.</a:t>
            </a:r>
          </a:p>
          <a:p>
            <a:pPr marL="895350" indent="-5349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CA" sz="2400" dirty="0" smtClean="0"/>
              <a:t>Cette désignation permet à notre organisation d’élaborer des normes nationales pour le Canada et de faire œuvre sur la scène mondiale.</a:t>
            </a:r>
          </a:p>
          <a:p>
            <a:pPr marL="895350" indent="-5349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CA" sz="2400" dirty="0" smtClean="0"/>
              <a:t>Notre organisation veille à ce que son processus d’élaboration de normes soit le plus accessible et le plus inclusif au Canada et dans le monde.</a:t>
            </a:r>
            <a:endParaRPr lang="en-US" sz="2400" dirty="0" smtClean="0"/>
          </a:p>
          <a:p>
            <a:pPr marL="1254125" lvl="1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CA" sz="2200" dirty="0" smtClean="0"/>
              <a:t>Elle contribue à la création d’un virage culturel de concert avec d’autres organismes d’élaboration de normes.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72089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50587" y="387536"/>
            <a:ext cx="10087584" cy="1166218"/>
          </a:xfrm>
        </p:spPr>
        <p:txBody>
          <a:bodyPr>
            <a:normAutofit/>
          </a:bodyPr>
          <a:lstStyle/>
          <a:p>
            <a:r>
              <a:rPr lang="fr-CA" b="1" dirty="0" smtClean="0">
                <a:latin typeface="Arial (Headings)"/>
              </a:rPr>
              <a:t>Inclusion, diversité et accessibilité  </a:t>
            </a:r>
            <a:endParaRPr lang="fr-CA" b="1" dirty="0">
              <a:latin typeface="Arial (Headings)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50586" y="1639105"/>
            <a:ext cx="10087585" cy="4129397"/>
          </a:xfrm>
        </p:spPr>
        <p:txBody>
          <a:bodyPr>
            <a:normAutofit lnSpcReduction="10000"/>
          </a:bodyPr>
          <a:lstStyle/>
          <a:p>
            <a:pPr marL="895350" indent="-5349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600" dirty="0" smtClean="0"/>
              <a:t>Dans l’ensemble, les membres de nos comités techniques comprennent des personnes qui s’identifient en tant que minorités visibles, jeunes, aînés, autochtones et / </a:t>
            </a:r>
            <a:r>
              <a:rPr lang="fr-CA" sz="2600" smtClean="0"/>
              <a:t>ou </a:t>
            </a:r>
            <a:r>
              <a:rPr lang="fr-CA" sz="2600" smtClean="0"/>
              <a:t>LGBTQ2IA</a:t>
            </a:r>
            <a:r>
              <a:rPr lang="fr-CA" sz="2600" dirty="0" smtClean="0"/>
              <a:t>+.</a:t>
            </a:r>
          </a:p>
          <a:p>
            <a:pPr marL="1254125" lvl="1" indent="-35877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dirty="0" smtClean="0"/>
              <a:t>Personnes en situation de handicap : 58 %</a:t>
            </a:r>
          </a:p>
          <a:p>
            <a:pPr marL="1254125" lvl="1" indent="-358775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dirty="0" smtClean="0"/>
              <a:t>Femmes : 52 %</a:t>
            </a:r>
          </a:p>
          <a:p>
            <a:pPr marL="895350" indent="-5349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600" dirty="0" smtClean="0"/>
              <a:t>Il s’agit des meilleurs taux au Canada, voire dans le monde.</a:t>
            </a:r>
          </a:p>
        </p:txBody>
      </p:sp>
    </p:spTree>
    <p:extLst>
      <p:ext uri="{BB962C8B-B14F-4D97-AF65-F5344CB8AC3E}">
        <p14:creationId xmlns:p14="http://schemas.microsoft.com/office/powerpoint/2010/main" val="225607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E7B0769B-2AD7-1E44-BE85-698091D8F37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33361" y="229824"/>
            <a:ext cx="10068128" cy="8985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CA" b="1" dirty="0" smtClean="0">
                <a:latin typeface="Arial (Headings)"/>
              </a:rPr>
              <a:t>Normes en voie d’élaboration</a:t>
            </a:r>
            <a:r>
              <a:rPr lang="en-US" b="1" dirty="0" smtClean="0">
                <a:latin typeface="Arial (Headings)"/>
              </a:rPr>
              <a:t> </a:t>
            </a:r>
            <a:endParaRPr lang="en-US" b="1" dirty="0">
              <a:latin typeface="Arial (Headings)"/>
            </a:endParaRP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A20310BC-B45A-2843-965F-781FA3CBF1A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33360" y="1128409"/>
            <a:ext cx="10068129" cy="4542817"/>
          </a:xfrm>
        </p:spPr>
        <p:txBody>
          <a:bodyPr>
            <a:normAutofit fontScale="85000" lnSpcReduction="10000"/>
          </a:bodyPr>
          <a:lstStyle/>
          <a:p>
            <a:pPr marL="895350" indent="-534988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400" dirty="0" smtClean="0"/>
              <a:t>Norme modèle pour l’environnement bâti</a:t>
            </a:r>
          </a:p>
          <a:p>
            <a:pPr marL="895350" indent="-534988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400" dirty="0" smtClean="0"/>
              <a:t>Norme sur les espaces extérieurs</a:t>
            </a:r>
          </a:p>
          <a:p>
            <a:pPr marL="895350" indent="-534988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400" dirty="0" smtClean="0"/>
              <a:t>Norme sur les sorties d’urgence</a:t>
            </a:r>
          </a:p>
          <a:p>
            <a:pPr marL="895350" indent="-534988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400" dirty="0" smtClean="0"/>
              <a:t>Norme sur les mesures d’urgence</a:t>
            </a:r>
          </a:p>
          <a:p>
            <a:pPr marL="895350" indent="-534988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400" dirty="0" smtClean="0"/>
              <a:t>Norme sur l’orientation particulière et la signalisation</a:t>
            </a:r>
          </a:p>
          <a:p>
            <a:pPr marL="895350" indent="-534988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400" dirty="0" smtClean="0"/>
              <a:t>Norme sur le langage clair et simple</a:t>
            </a:r>
          </a:p>
          <a:p>
            <a:pPr marL="895350" indent="-534988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400" dirty="0" smtClean="0"/>
              <a:t>Norme sur l’emploi</a:t>
            </a:r>
          </a:p>
          <a:p>
            <a:pPr marL="895350" indent="-534988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400" dirty="0" smtClean="0"/>
              <a:t>Norme sur les exigences d’accessibilité pour les produits et services des technologies de l’information et de la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38417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E7B0769B-2AD7-1E44-BE85-698091D8F37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50586" y="220097"/>
            <a:ext cx="10087583" cy="8304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CA" b="1" dirty="0" smtClean="0">
                <a:latin typeface="Arial (Headings)"/>
              </a:rPr>
              <a:t>Élaboration conjointe de normes  </a:t>
            </a:r>
            <a:endParaRPr lang="fr-CA" b="1" dirty="0">
              <a:latin typeface="Arial (Headings)"/>
            </a:endParaRP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A20310BC-B45A-2843-965F-781FA3CBF1A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50586" y="1050587"/>
            <a:ext cx="10087583" cy="4679004"/>
          </a:xfrm>
        </p:spPr>
        <p:txBody>
          <a:bodyPr>
            <a:normAutofit fontScale="92500"/>
          </a:bodyPr>
          <a:lstStyle/>
          <a:p>
            <a:pPr marL="895350" indent="-534988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600" dirty="0" smtClean="0"/>
              <a:t>Normes d’accessibilité Canada et le Groupe CSA élaborent conjointement certaines normes. </a:t>
            </a:r>
            <a:endParaRPr lang="en-CA" sz="2600" dirty="0" smtClean="0"/>
          </a:p>
          <a:p>
            <a:pPr marL="895350" indent="-534988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600" dirty="0" smtClean="0"/>
              <a:t>On s’attend à compléter les normes suivantes en </a:t>
            </a:r>
            <a:r>
              <a:rPr lang="en-CA" sz="2600" dirty="0" smtClean="0"/>
              <a:t>2023 :   </a:t>
            </a:r>
          </a:p>
          <a:p>
            <a:pPr marL="1254125" lvl="1" indent="-358775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2200" dirty="0" smtClean="0"/>
              <a:t>ASC/CSA B651 – Conception accessible pour l’environnement bâti (B651) </a:t>
            </a:r>
          </a:p>
          <a:p>
            <a:pPr marL="1254125" lvl="1" indent="-358775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2200" dirty="0" smtClean="0"/>
              <a:t>Maisons accessibles (B652) grâce à un financement de la Société canadienne d’hypothèque et de logement</a:t>
            </a:r>
          </a:p>
          <a:p>
            <a:pPr marL="1254125" lvl="1" indent="-358775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2200" dirty="0" smtClean="0"/>
              <a:t>Conception accessible des </a:t>
            </a:r>
            <a:r>
              <a:rPr lang="fr-FR" sz="2200" dirty="0"/>
              <a:t>guichets automatiques bancaires et des dispositifs interactifs </a:t>
            </a:r>
            <a:r>
              <a:rPr lang="fr-FR" sz="2200" dirty="0" smtClean="0"/>
              <a:t>libre-service </a:t>
            </a:r>
            <a:r>
              <a:rPr lang="en-CA" sz="2200" dirty="0" smtClean="0"/>
              <a:t>(B651.2)</a:t>
            </a:r>
            <a:endParaRPr lang="en-CA" sz="1800" dirty="0" smtClean="0"/>
          </a:p>
        </p:txBody>
      </p:sp>
    </p:spTree>
    <p:extLst>
      <p:ext uri="{BB962C8B-B14F-4D97-AF65-F5344CB8AC3E}">
        <p14:creationId xmlns:p14="http://schemas.microsoft.com/office/powerpoint/2010/main" val="91563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82604" y="309714"/>
            <a:ext cx="10097312" cy="12078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b="1" dirty="0" smtClean="0">
                <a:latin typeface="Arial (Headings)"/>
              </a:rPr>
              <a:t>Examen public de nos normes</a:t>
            </a:r>
            <a:endParaRPr lang="en-CA" b="1" dirty="0">
              <a:latin typeface="Arial (Headings)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82604" y="1517515"/>
            <a:ext cx="10097312" cy="4036979"/>
          </a:xfrm>
        </p:spPr>
        <p:txBody>
          <a:bodyPr>
            <a:normAutofit/>
          </a:bodyPr>
          <a:lstStyle/>
          <a:p>
            <a:pPr marL="895350" indent="-534988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600" dirty="0" smtClean="0"/>
              <a:t>Normes d’accessibilité Canada s’attend à soumettre trois de ses normes à un examen public avant le 31 mars 2023 :</a:t>
            </a:r>
          </a:p>
          <a:p>
            <a:pPr marL="1254125" lvl="1" indent="-358775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2200" dirty="0" smtClean="0"/>
              <a:t>Norme modèle pour l’environnement bâti</a:t>
            </a:r>
          </a:p>
          <a:p>
            <a:pPr marL="1254125" lvl="1" indent="-358775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2200" dirty="0" smtClean="0"/>
              <a:t>Norme sur les espaces extérieurs</a:t>
            </a:r>
          </a:p>
          <a:p>
            <a:pPr marL="1254125" lvl="1" indent="-358775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2200" dirty="0" smtClean="0"/>
              <a:t>Norme sur le langage clair et simple</a:t>
            </a:r>
            <a:r>
              <a:rPr lang="en-CA" dirty="0"/>
              <a:t>.</a:t>
            </a:r>
            <a:endParaRPr lang="fr-CA" sz="2200" dirty="0" smtClean="0"/>
          </a:p>
        </p:txBody>
      </p:sp>
    </p:spTree>
    <p:extLst>
      <p:ext uri="{BB962C8B-B14F-4D97-AF65-F5344CB8AC3E}">
        <p14:creationId xmlns:p14="http://schemas.microsoft.com/office/powerpoint/2010/main" val="1109080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79770" y="387536"/>
            <a:ext cx="10058400" cy="11662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CA" b="1" dirty="0" smtClean="0">
                <a:latin typeface="Arial (Headings)"/>
              </a:rPr>
              <a:t>Normes à venir </a:t>
            </a:r>
            <a:endParaRPr lang="fr-CA" b="1" dirty="0">
              <a:latin typeface="Arial (Headings)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79770" y="1553754"/>
            <a:ext cx="10058400" cy="3722893"/>
          </a:xfrm>
        </p:spPr>
        <p:txBody>
          <a:bodyPr>
            <a:noAutofit/>
          </a:bodyPr>
          <a:lstStyle/>
          <a:p>
            <a:pPr marL="895350" indent="-534988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600" dirty="0" smtClean="0"/>
              <a:t>Le conseil d’administration de Normes d’accessibilité a approuvé l’élaboration de normes pour : </a:t>
            </a:r>
            <a:endParaRPr lang="en-CA" sz="2600" dirty="0" smtClean="0"/>
          </a:p>
          <a:p>
            <a:pPr marL="1254125" lvl="1" indent="-358775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2200" dirty="0" smtClean="0"/>
              <a:t>L’acoustique relative à l’environnement bâti</a:t>
            </a:r>
          </a:p>
          <a:p>
            <a:pPr marL="1254125" lvl="1" indent="-358775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2200" dirty="0" smtClean="0"/>
              <a:t>L’approvisionnement accessible</a:t>
            </a:r>
          </a:p>
          <a:p>
            <a:pPr marL="895350" indent="-534988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sz="2600" dirty="0" smtClean="0"/>
              <a:t>Nous prévoyons élaborer encore plus de normes à l’avenir.</a:t>
            </a:r>
          </a:p>
        </p:txBody>
      </p:sp>
    </p:spTree>
    <p:extLst>
      <p:ext uri="{BB962C8B-B14F-4D97-AF65-F5344CB8AC3E}">
        <p14:creationId xmlns:p14="http://schemas.microsoft.com/office/powerpoint/2010/main" val="7840077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ASC English 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31007</TotalTime>
  <Words>609</Words>
  <Application>Microsoft Office PowerPoint</Application>
  <PresentationFormat>Widescreen</PresentationFormat>
  <Paragraphs>60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(Headings)</vt:lpstr>
      <vt:lpstr>Calibri</vt:lpstr>
      <vt:lpstr>Wingdings</vt:lpstr>
      <vt:lpstr>ASC English PPT</vt:lpstr>
      <vt:lpstr>  Mise à jour sur l’élaboration     des normes  Normes d’accessibilité Canada  Assemblée publique annuelle 2022</vt:lpstr>
      <vt:lpstr>« Rien sans nous » : un gage absolu  </vt:lpstr>
      <vt:lpstr>La feuille de route Destination 2040 de Normes d’accessibilité Canada </vt:lpstr>
      <vt:lpstr>L’importance de l’accréditation </vt:lpstr>
      <vt:lpstr>Inclusion, diversité et accessibilité  </vt:lpstr>
      <vt:lpstr>Normes en voie d’élaboration </vt:lpstr>
      <vt:lpstr>Élaboration conjointe de normes  </vt:lpstr>
      <vt:lpstr>Examen public de nos normes</vt:lpstr>
      <vt:lpstr>Normes à venir </vt:lpstr>
      <vt:lpstr>« Rien sans nous » = Chef de file mondial </vt:lpstr>
      <vt:lpstr>Merci! Des questions?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à jour sur l’élaboration des normes</dc:title>
  <dc:subject>Mise à jour sur l’élaboration des normes</dc:subject>
  <dc:creator>Normes d’accessibilité Canada</dc:creator>
  <cp:keywords>Mise à jour; élaboration;  normes</cp:keywords>
  <cp:lastModifiedBy>Collinda Joseph</cp:lastModifiedBy>
  <cp:revision>588</cp:revision>
  <cp:lastPrinted>2021-05-20T17:49:25Z</cp:lastPrinted>
  <dcterms:created xsi:type="dcterms:W3CDTF">2020-03-04T12:37:23Z</dcterms:created>
  <dcterms:modified xsi:type="dcterms:W3CDTF">2022-09-20T15:08:43Z</dcterms:modified>
</cp:coreProperties>
</file>