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374" r:id="rId3"/>
    <p:sldId id="377" r:id="rId4"/>
    <p:sldId id="376" r:id="rId5"/>
    <p:sldId id="375" r:id="rId6"/>
    <p:sldId id="370" r:id="rId7"/>
    <p:sldId id="341" r:id="rId8"/>
    <p:sldId id="340" r:id="rId9"/>
    <p:sldId id="337" r:id="rId10"/>
    <p:sldId id="371" r:id="rId11"/>
    <p:sldId id="336" r:id="rId12"/>
    <p:sldId id="338" r:id="rId13"/>
    <p:sldId id="339" r:id="rId14"/>
    <p:sldId id="372" r:id="rId15"/>
    <p:sldId id="342" r:id="rId16"/>
    <p:sldId id="343" r:id="rId17"/>
    <p:sldId id="276" r:id="rId18"/>
    <p:sldId id="309" r:id="rId19"/>
    <p:sldId id="3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6" userDrawn="1">
          <p15:clr>
            <a:srgbClr val="A4A3A4"/>
          </p15:clr>
        </p15:guide>
        <p15:guide id="2" pos="57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469DE-7E09-2292-22E9-52F00C876350}" name="Chenier, Stefany" initials="CS" userId="S::stefany.chenier@asc-nac.gc.ca::1e435b84-0c87-4b8d-a1f6-140b522e241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7E600"/>
    <a:srgbClr val="1463C1"/>
    <a:srgbClr val="4483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varScale="1">
        <p:scale>
          <a:sx n="98" d="100"/>
          <a:sy n="98" d="100"/>
        </p:scale>
        <p:origin x="276" y="90"/>
      </p:cViewPr>
      <p:guideLst>
        <p:guide orient="horz" pos="1056"/>
        <p:guide pos="576"/>
      </p:guideLst>
    </p:cSldViewPr>
  </p:slideViewPr>
  <p:outlineViewPr>
    <p:cViewPr>
      <p:scale>
        <a:sx n="33" d="100"/>
        <a:sy n="33" d="100"/>
      </p:scale>
      <p:origin x="0" y="-6930"/>
    </p:cViewPr>
  </p:outlineViewPr>
  <p:notesTextViewPr>
    <p:cViewPr>
      <p:scale>
        <a:sx n="1" d="1"/>
        <a:sy n="1" d="1"/>
      </p:scale>
      <p:origin x="0" y="0"/>
    </p:cViewPr>
  </p:notesTextViewPr>
  <p:notesViewPr>
    <p:cSldViewPr snapToGrid="0">
      <p:cViewPr varScale="1">
        <p:scale>
          <a:sx n="83" d="100"/>
          <a:sy n="83" d="100"/>
        </p:scale>
        <p:origin x="38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3E6EE-BBAF-4D17-BF4C-AAFEC40F7CAB}" type="datetimeFigureOut">
              <a:rPr lang="en-CA" smtClean="0"/>
              <a:t>2023-05-29</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787EE-3D13-4D05-A69E-F4285D27631D}" type="slidenum">
              <a:rPr lang="en-CA" smtClean="0"/>
              <a:t>‹#›</a:t>
            </a:fld>
            <a:endParaRPr lang="en-CA" dirty="0"/>
          </a:p>
        </p:txBody>
      </p:sp>
    </p:spTree>
    <p:extLst>
      <p:ext uri="{BB962C8B-B14F-4D97-AF65-F5344CB8AC3E}">
        <p14:creationId xmlns:p14="http://schemas.microsoft.com/office/powerpoint/2010/main" val="110649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ca" b="0" i="0" u="none" baseline="0" dirty="0"/>
              <a:t> </a:t>
            </a:r>
          </a:p>
        </p:txBody>
      </p:sp>
      <p:sp>
        <p:nvSpPr>
          <p:cNvPr id="4" name="Slide Number Placeholder 3"/>
          <p:cNvSpPr>
            <a:spLocks noGrp="1"/>
          </p:cNvSpPr>
          <p:nvPr>
            <p:ph type="sldNum" sz="quarter" idx="10"/>
          </p:nvPr>
        </p:nvSpPr>
        <p:spPr/>
        <p:txBody>
          <a:bodyPr/>
          <a:lstStyle/>
          <a:p>
            <a:pPr algn="l" rtl="0"/>
            <a:fld id="{85B948DE-3A58-4C20-91DC-D4BE6E35F0B5}" type="slidenum">
              <a:rPr/>
              <a:t>1</a:t>
            </a:fld>
            <a:endParaRPr lang="fr-ca" dirty="0"/>
          </a:p>
        </p:txBody>
      </p:sp>
    </p:spTree>
    <p:extLst>
      <p:ext uri="{BB962C8B-B14F-4D97-AF65-F5344CB8AC3E}">
        <p14:creationId xmlns:p14="http://schemas.microsoft.com/office/powerpoint/2010/main" val="15941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pPr algn="l" rtl="0"/>
            <a:fld id="{85B948DE-3A58-4C20-91DC-D4BE6E35F0B5}" type="slidenum">
              <a:rPr/>
              <a:t>17</a:t>
            </a:fld>
            <a:endParaRPr lang="fr-ca" dirty="0"/>
          </a:p>
        </p:txBody>
      </p:sp>
    </p:spTree>
    <p:extLst>
      <p:ext uri="{BB962C8B-B14F-4D97-AF65-F5344CB8AC3E}">
        <p14:creationId xmlns:p14="http://schemas.microsoft.com/office/powerpoint/2010/main" val="11898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emf"/><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ED81-CC03-2946-CF21-828264A0D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A433D66-265D-C97C-5B61-D27615025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7" name="Date Placeholder 6">
            <a:extLst>
              <a:ext uri="{FF2B5EF4-FFF2-40B4-BE49-F238E27FC236}">
                <a16:creationId xmlns:a16="http://schemas.microsoft.com/office/drawing/2014/main" id="{EE48BA9A-07FD-B76D-AC5B-932BE5160F87}"/>
              </a:ext>
            </a:extLst>
          </p:cNvPr>
          <p:cNvSpPr>
            <a:spLocks noGrp="1"/>
          </p:cNvSpPr>
          <p:nvPr>
            <p:ph type="dt" sz="half" idx="10"/>
          </p:nvPr>
        </p:nvSpPr>
        <p:spPr/>
        <p:txBody>
          <a:bodyPr/>
          <a:lstStyle/>
          <a:p>
            <a:endParaRPr lang="en-CA" dirty="0"/>
          </a:p>
        </p:txBody>
      </p:sp>
      <p:sp>
        <p:nvSpPr>
          <p:cNvPr id="8" name="Footer Placeholder 7">
            <a:extLst>
              <a:ext uri="{FF2B5EF4-FFF2-40B4-BE49-F238E27FC236}">
                <a16:creationId xmlns:a16="http://schemas.microsoft.com/office/drawing/2014/main" id="{D4D66F4D-D95C-646D-FB4A-545FABB153D3}"/>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117A9F19-0D0E-DA78-8FB9-75FB4BE6EDC4}"/>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62881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953B-1F5D-429A-8A7D-F31EB892A93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B67EB3C-CB29-ADA6-3BC8-9A38518C28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ACACF57-4ADD-A547-2BF5-3E46F9A6BCE1}"/>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C37FDEE0-AECC-F06E-9D0A-A5600F3F28B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75A1A4F9-CBC5-B9B0-7A30-C41EF6C87E4B}"/>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41861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970071-EC8A-14D4-4F09-AEF54F60DA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31B7C5A-706C-1EC5-D4B6-2391483F96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014843-5C6B-EE03-211D-95538AD1E754}"/>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300B3FD5-FBA8-FDC9-C939-0D38CCE3F0B9}"/>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878E636-3026-C5F0-1313-DD795DB49803}"/>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994042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glish Content Pag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0BD6658-8DDA-154B-8293-C11B0D072FE0}"/>
              </a:ext>
              <a:ext uri="{C183D7F6-B498-43B3-948B-1728B52AA6E4}">
                <adec:decorative xmlns:adec="http://schemas.microsoft.com/office/drawing/2017/decorative" val="1"/>
              </a:ext>
            </a:extLst>
          </p:cNvPr>
          <p:cNvSpPr/>
          <p:nvPr userDrawn="1"/>
        </p:nvSpPr>
        <p:spPr>
          <a:xfrm>
            <a:off x="0" y="5874812"/>
            <a:ext cx="12192000" cy="983188"/>
          </a:xfrm>
          <a:prstGeom prst="rect">
            <a:avLst/>
          </a:prstGeom>
          <a:solidFill>
            <a:srgbClr val="253D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938FAA5-3CF6-4B4D-BC94-E2BF07B07718}"/>
              </a:ext>
            </a:extLst>
          </p:cNvPr>
          <p:cNvSpPr>
            <a:spLocks noGrp="1"/>
          </p:cNvSpPr>
          <p:nvPr>
            <p:ph idx="1"/>
          </p:nvPr>
        </p:nvSpPr>
        <p:spPr>
          <a:xfrm>
            <a:off x="443260" y="1825625"/>
            <a:ext cx="11376000" cy="372289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EAFAA39D-ACF0-EE4F-B9AE-FFE094BCDA42}"/>
              </a:ext>
            </a:extLst>
          </p:cNvPr>
          <p:cNvSpPr>
            <a:spLocks noGrp="1"/>
          </p:cNvSpPr>
          <p:nvPr>
            <p:ph type="title"/>
          </p:nvPr>
        </p:nvSpPr>
        <p:spPr>
          <a:xfrm>
            <a:off x="443260" y="387536"/>
            <a:ext cx="11376000" cy="1166218"/>
          </a:xfrm>
          <a:noFill/>
          <a:ln>
            <a:noFill/>
          </a:ln>
        </p:spPr>
        <p:txBody>
          <a:bodyPr/>
          <a:lstStyle>
            <a:lvl1pPr algn="l">
              <a:defRPr/>
            </a:lvl1pPr>
          </a:lstStyle>
          <a:p>
            <a:endParaRPr lang="en-US" dirty="0"/>
          </a:p>
        </p:txBody>
      </p:sp>
      <p:sp>
        <p:nvSpPr>
          <p:cNvPr id="4" name="Rectangle 3">
            <a:extLst>
              <a:ext uri="{FF2B5EF4-FFF2-40B4-BE49-F238E27FC236}">
                <a16:creationId xmlns:a16="http://schemas.microsoft.com/office/drawing/2014/main" id="{D234CBCA-3846-1D4C-8153-C157BA209BB2}"/>
              </a:ext>
              <a:ext uri="{C183D7F6-B498-43B3-948B-1728B52AA6E4}">
                <adec:decorative xmlns:adec="http://schemas.microsoft.com/office/drawing/2017/decorative" val="1"/>
              </a:ext>
            </a:extLst>
          </p:cNvPr>
          <p:cNvSpPr/>
          <p:nvPr userDrawn="1"/>
        </p:nvSpPr>
        <p:spPr>
          <a:xfrm>
            <a:off x="0" y="-124"/>
            <a:ext cx="11376000" cy="124493"/>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6005F11-EF64-FB48-B799-1105685CA93F}"/>
              </a:ext>
              <a:ext uri="{C183D7F6-B498-43B3-948B-1728B52AA6E4}">
                <adec:decorative xmlns:adec="http://schemas.microsoft.com/office/drawing/2017/decorative" val="1"/>
              </a:ext>
            </a:extLst>
          </p:cNvPr>
          <p:cNvSpPr/>
          <p:nvPr userDrawn="1"/>
        </p:nvSpPr>
        <p:spPr>
          <a:xfrm>
            <a:off x="9708980" y="-123"/>
            <a:ext cx="2483020" cy="124493"/>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DA54300-5861-0E47-839A-69856F389B8B}"/>
              </a:ext>
              <a:ext uri="{C183D7F6-B498-43B3-948B-1728B52AA6E4}">
                <adec:decorative xmlns:adec="http://schemas.microsoft.com/office/drawing/2017/decorative" val="1"/>
              </a:ext>
            </a:extLst>
          </p:cNvPr>
          <p:cNvSpPr/>
          <p:nvPr userDrawn="1"/>
        </p:nvSpPr>
        <p:spPr>
          <a:xfrm>
            <a:off x="0" y="5829093"/>
            <a:ext cx="11376000" cy="45719"/>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7E8AE9E-3757-8E4E-94DD-D4A8145F62FB}"/>
              </a:ext>
              <a:ext uri="{C183D7F6-B498-43B3-948B-1728B52AA6E4}">
                <adec:decorative xmlns:adec="http://schemas.microsoft.com/office/drawing/2017/decorative" val="1"/>
              </a:ext>
            </a:extLst>
          </p:cNvPr>
          <p:cNvSpPr/>
          <p:nvPr userDrawn="1"/>
        </p:nvSpPr>
        <p:spPr>
          <a:xfrm>
            <a:off x="9708980" y="5829094"/>
            <a:ext cx="2484000" cy="45719"/>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Accessibility Standards Canada FIP">
            <a:extLst>
              <a:ext uri="{FF2B5EF4-FFF2-40B4-BE49-F238E27FC236}">
                <a16:creationId xmlns:a16="http://schemas.microsoft.com/office/drawing/2014/main" id="{990F4583-F5C6-6C40-9F59-FF2B29FA9442}"/>
              </a:ext>
            </a:extLst>
          </p:cNvPr>
          <p:cNvPicPr>
            <a:picLocks noChangeAspect="1"/>
          </p:cNvPicPr>
          <p:nvPr userDrawn="1"/>
        </p:nvPicPr>
        <p:blipFill>
          <a:blip r:embed="rId2"/>
          <a:stretch>
            <a:fillRect/>
          </a:stretch>
        </p:blipFill>
        <p:spPr>
          <a:xfrm>
            <a:off x="443260" y="6330154"/>
            <a:ext cx="3347847" cy="241200"/>
          </a:xfrm>
          <a:prstGeom prst="rect">
            <a:avLst/>
          </a:prstGeom>
        </p:spPr>
      </p:pic>
      <p:pic>
        <p:nvPicPr>
          <p:cNvPr id="17" name="Picture 16" descr="Canada Wordmark">
            <a:extLst>
              <a:ext uri="{FF2B5EF4-FFF2-40B4-BE49-F238E27FC236}">
                <a16:creationId xmlns:a16="http://schemas.microsoft.com/office/drawing/2014/main" id="{1E6922E4-0586-624E-88B1-7FB81DBB26BA}"/>
              </a:ext>
            </a:extLst>
          </p:cNvPr>
          <p:cNvPicPr>
            <a:picLocks noChangeAspect="1"/>
          </p:cNvPicPr>
          <p:nvPr userDrawn="1"/>
        </p:nvPicPr>
        <p:blipFill>
          <a:blip r:embed="rId3"/>
          <a:stretch>
            <a:fillRect/>
          </a:stretch>
        </p:blipFill>
        <p:spPr>
          <a:xfrm>
            <a:off x="10127260" y="6164806"/>
            <a:ext cx="1693441" cy="403200"/>
          </a:xfrm>
          <a:prstGeom prst="rect">
            <a:avLst/>
          </a:prstGeom>
        </p:spPr>
      </p:pic>
      <p:pic>
        <p:nvPicPr>
          <p:cNvPr id="6" name="Image 5">
            <a:extLst>
              <a:ext uri="{FF2B5EF4-FFF2-40B4-BE49-F238E27FC236}">
                <a16:creationId xmlns:a16="http://schemas.microsoft.com/office/drawing/2014/main" id="{621344C0-C856-304E-FC10-B21E9248844A}"/>
              </a:ext>
            </a:extLst>
          </p:cNvPr>
          <p:cNvPicPr>
            <a:picLocks noChangeAspect="1"/>
          </p:cNvPicPr>
          <p:nvPr userDrawn="1"/>
        </p:nvPicPr>
        <p:blipFill>
          <a:blip r:embed="rId4"/>
          <a:stretch>
            <a:fillRect/>
          </a:stretch>
        </p:blipFill>
        <p:spPr>
          <a:xfrm>
            <a:off x="1100415" y="6281741"/>
            <a:ext cx="1280992" cy="350520"/>
          </a:xfrm>
          <a:prstGeom prst="rect">
            <a:avLst/>
          </a:prstGeom>
        </p:spPr>
      </p:pic>
      <p:pic>
        <p:nvPicPr>
          <p:cNvPr id="11" name="Image 10">
            <a:extLst>
              <a:ext uri="{FF2B5EF4-FFF2-40B4-BE49-F238E27FC236}">
                <a16:creationId xmlns:a16="http://schemas.microsoft.com/office/drawing/2014/main" id="{2FE22328-E6C2-F67C-DFD0-0A554787C5E3}"/>
              </a:ext>
            </a:extLst>
          </p:cNvPr>
          <p:cNvPicPr>
            <a:picLocks noChangeAspect="1"/>
          </p:cNvPicPr>
          <p:nvPr userDrawn="1"/>
        </p:nvPicPr>
        <p:blipFill>
          <a:blip r:embed="rId5"/>
          <a:stretch>
            <a:fillRect/>
          </a:stretch>
        </p:blipFill>
        <p:spPr>
          <a:xfrm>
            <a:off x="2484562" y="6303652"/>
            <a:ext cx="1335772" cy="293998"/>
          </a:xfrm>
          <a:prstGeom prst="rect">
            <a:avLst/>
          </a:prstGeom>
        </p:spPr>
      </p:pic>
      <p:pic>
        <p:nvPicPr>
          <p:cNvPr id="13" name="Image 12">
            <a:extLst>
              <a:ext uri="{FF2B5EF4-FFF2-40B4-BE49-F238E27FC236}">
                <a16:creationId xmlns:a16="http://schemas.microsoft.com/office/drawing/2014/main" id="{C16B3BEF-08E0-C7B3-8DDF-1B57DCFCD7BC}"/>
              </a:ext>
            </a:extLst>
          </p:cNvPr>
          <p:cNvPicPr>
            <a:picLocks noChangeAspect="1"/>
          </p:cNvPicPr>
          <p:nvPr userDrawn="1"/>
        </p:nvPicPr>
        <p:blipFill>
          <a:blip r:embed="rId6"/>
          <a:stretch>
            <a:fillRect/>
          </a:stretch>
        </p:blipFill>
        <p:spPr>
          <a:xfrm>
            <a:off x="1087715" y="6301826"/>
            <a:ext cx="2779435" cy="328127"/>
          </a:xfrm>
          <a:prstGeom prst="rect">
            <a:avLst/>
          </a:prstGeom>
        </p:spPr>
      </p:pic>
      <p:sp>
        <p:nvSpPr>
          <p:cNvPr id="2" name="Date Placeholder 1">
            <a:extLst>
              <a:ext uri="{FF2B5EF4-FFF2-40B4-BE49-F238E27FC236}">
                <a16:creationId xmlns:a16="http://schemas.microsoft.com/office/drawing/2014/main" id="{0E2D3E34-C962-759F-AD1E-11D3400C139F}"/>
              </a:ext>
            </a:extLst>
          </p:cNvPr>
          <p:cNvSpPr>
            <a:spLocks noGrp="1"/>
          </p:cNvSpPr>
          <p:nvPr>
            <p:ph type="dt" sz="half" idx="10"/>
          </p:nvPr>
        </p:nvSpPr>
        <p:spPr/>
        <p:txBody>
          <a:bodyPr/>
          <a:lstStyle/>
          <a:p>
            <a:endParaRPr lang="en-CA" dirty="0"/>
          </a:p>
        </p:txBody>
      </p:sp>
      <p:sp>
        <p:nvSpPr>
          <p:cNvPr id="7" name="Footer Placeholder 6">
            <a:extLst>
              <a:ext uri="{FF2B5EF4-FFF2-40B4-BE49-F238E27FC236}">
                <a16:creationId xmlns:a16="http://schemas.microsoft.com/office/drawing/2014/main" id="{F3FD0737-A718-8A03-AADD-2FFCB0B9C342}"/>
              </a:ext>
            </a:extLst>
          </p:cNvPr>
          <p:cNvSpPr>
            <a:spLocks noGrp="1"/>
          </p:cNvSpPr>
          <p:nvPr>
            <p:ph type="ftr" sz="quarter" idx="11"/>
          </p:nvPr>
        </p:nvSpPr>
        <p:spPr/>
        <p:txBody>
          <a:bodyPr/>
          <a:lstStyle/>
          <a:p>
            <a:endParaRPr lang="en-CA" dirty="0"/>
          </a:p>
        </p:txBody>
      </p:sp>
      <p:sp>
        <p:nvSpPr>
          <p:cNvPr id="12" name="Slide Number Placeholder 11">
            <a:extLst>
              <a:ext uri="{FF2B5EF4-FFF2-40B4-BE49-F238E27FC236}">
                <a16:creationId xmlns:a16="http://schemas.microsoft.com/office/drawing/2014/main" id="{83CB1207-9946-62EE-ADDD-6A8F164F3DE3}"/>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531667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nglish Title Page OPT2">
    <p:spTree>
      <p:nvGrpSpPr>
        <p:cNvPr id="1" name=""/>
        <p:cNvGrpSpPr/>
        <p:nvPr/>
      </p:nvGrpSpPr>
      <p:grpSpPr>
        <a:xfrm>
          <a:off x="0" y="0"/>
          <a:ext cx="0" cy="0"/>
          <a:chOff x="0" y="0"/>
          <a:chExt cx="0" cy="0"/>
        </a:xfrm>
      </p:grpSpPr>
      <p:pic>
        <p:nvPicPr>
          <p:cNvPr id="9" name="Picture 8" descr="Accessibility Standards Canada FIP">
            <a:extLst>
              <a:ext uri="{FF2B5EF4-FFF2-40B4-BE49-F238E27FC236}">
                <a16:creationId xmlns:a16="http://schemas.microsoft.com/office/drawing/2014/main" id="{783C523E-7512-AD4E-B974-E1A900321F43}"/>
              </a:ext>
            </a:extLst>
          </p:cNvPr>
          <p:cNvPicPr>
            <a:picLocks noChangeAspect="1"/>
          </p:cNvPicPr>
          <p:nvPr userDrawn="1"/>
        </p:nvPicPr>
        <p:blipFill>
          <a:blip r:embed="rId2"/>
          <a:stretch>
            <a:fillRect/>
          </a:stretch>
        </p:blipFill>
        <p:spPr>
          <a:xfrm>
            <a:off x="554567" y="384935"/>
            <a:ext cx="3347856" cy="241200"/>
          </a:xfrm>
          <a:prstGeom prst="rect">
            <a:avLst/>
          </a:prstGeom>
        </p:spPr>
      </p:pic>
      <p:sp>
        <p:nvSpPr>
          <p:cNvPr id="25" name="Rectangle 24">
            <a:extLst>
              <a:ext uri="{FF2B5EF4-FFF2-40B4-BE49-F238E27FC236}">
                <a16:creationId xmlns:a16="http://schemas.microsoft.com/office/drawing/2014/main" id="{C2FECAE1-7F4F-D04D-A27A-4F7BF3EEC922}"/>
              </a:ext>
              <a:ext uri="{C183D7F6-B498-43B3-948B-1728B52AA6E4}">
                <adec:decorative xmlns:adec="http://schemas.microsoft.com/office/drawing/2017/decorative" val="1"/>
              </a:ext>
            </a:extLst>
          </p:cNvPr>
          <p:cNvSpPr/>
          <p:nvPr userDrawn="1"/>
        </p:nvSpPr>
        <p:spPr>
          <a:xfrm>
            <a:off x="0" y="852518"/>
            <a:ext cx="10113432" cy="18000"/>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DC6050A9-4EF7-7144-823B-CA3CEAD23B87}"/>
              </a:ext>
            </a:extLst>
          </p:cNvPr>
          <p:cNvSpPr>
            <a:spLocks noGrp="1"/>
          </p:cNvSpPr>
          <p:nvPr>
            <p:ph type="ctrTitle" hasCustomPrompt="1"/>
          </p:nvPr>
        </p:nvSpPr>
        <p:spPr>
          <a:xfrm>
            <a:off x="554567" y="1528953"/>
            <a:ext cx="11082375" cy="1112568"/>
          </a:xfrm>
          <a:noFill/>
        </p:spPr>
        <p:txBody>
          <a:bodyPr anchor="ctr">
            <a:normAutofit/>
          </a:bodyPr>
          <a:lstStyle>
            <a:lvl1pPr algn="ctr">
              <a:defRPr sz="4400" b="1" i="0">
                <a:solidFill>
                  <a:srgbClr val="253D9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5" name="Subtitle 2">
            <a:extLst>
              <a:ext uri="{FF2B5EF4-FFF2-40B4-BE49-F238E27FC236}">
                <a16:creationId xmlns:a16="http://schemas.microsoft.com/office/drawing/2014/main" id="{10217CDB-9CCD-D84B-A701-A2C8939F0D98}"/>
              </a:ext>
            </a:extLst>
          </p:cNvPr>
          <p:cNvSpPr>
            <a:spLocks noGrp="1"/>
          </p:cNvSpPr>
          <p:nvPr>
            <p:ph type="subTitle" idx="1"/>
          </p:nvPr>
        </p:nvSpPr>
        <p:spPr>
          <a:xfrm>
            <a:off x="554567" y="2743756"/>
            <a:ext cx="11082375" cy="785528"/>
          </a:xfrm>
        </p:spPr>
        <p:txBody>
          <a:bodyPr/>
          <a:lstStyle>
            <a:lvl1pPr marL="0" indent="0" algn="ctr">
              <a:buNone/>
              <a:defRPr sz="2400" b="0" i="0">
                <a:solidFill>
                  <a:srgbClr val="253D9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Rectangle 23">
            <a:extLst>
              <a:ext uri="{FF2B5EF4-FFF2-40B4-BE49-F238E27FC236}">
                <a16:creationId xmlns:a16="http://schemas.microsoft.com/office/drawing/2014/main" id="{3434728F-E65F-2749-B781-7B367EA919D1}"/>
              </a:ext>
              <a:ext uri="{C183D7F6-B498-43B3-948B-1728B52AA6E4}">
                <adec:decorative xmlns:adec="http://schemas.microsoft.com/office/drawing/2017/decorative" val="1"/>
              </a:ext>
            </a:extLst>
          </p:cNvPr>
          <p:cNvSpPr/>
          <p:nvPr userDrawn="1"/>
        </p:nvSpPr>
        <p:spPr>
          <a:xfrm>
            <a:off x="9623870" y="852519"/>
            <a:ext cx="2592000" cy="18000"/>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FF111B9-FD91-054E-8F0F-E813B91F9E75}"/>
              </a:ext>
              <a:ext uri="{C183D7F6-B498-43B3-948B-1728B52AA6E4}">
                <adec:decorative xmlns:adec="http://schemas.microsoft.com/office/drawing/2017/decorative" val="1"/>
              </a:ext>
            </a:extLst>
          </p:cNvPr>
          <p:cNvPicPr>
            <a:picLocks noChangeAspect="1"/>
          </p:cNvPicPr>
          <p:nvPr userDrawn="1"/>
        </p:nvPicPr>
        <p:blipFill rotWithShape="1">
          <a:blip r:embed="rId3"/>
          <a:srcRect t="47337" b="8733"/>
          <a:stretch/>
        </p:blipFill>
        <p:spPr>
          <a:xfrm>
            <a:off x="0" y="3845275"/>
            <a:ext cx="12192000" cy="3012725"/>
          </a:xfrm>
          <a:prstGeom prst="rect">
            <a:avLst/>
          </a:prstGeom>
        </p:spPr>
      </p:pic>
      <p:pic>
        <p:nvPicPr>
          <p:cNvPr id="17" name="Picture 16" descr="Canada Wordmark">
            <a:extLst>
              <a:ext uri="{FF2B5EF4-FFF2-40B4-BE49-F238E27FC236}">
                <a16:creationId xmlns:a16="http://schemas.microsoft.com/office/drawing/2014/main" id="{970E7206-A42E-1D4E-B2FB-7D3708725BD1}"/>
              </a:ext>
            </a:extLst>
          </p:cNvPr>
          <p:cNvPicPr>
            <a:picLocks noChangeAspect="1"/>
          </p:cNvPicPr>
          <p:nvPr userDrawn="1"/>
        </p:nvPicPr>
        <p:blipFill>
          <a:blip r:embed="rId4"/>
          <a:stretch>
            <a:fillRect/>
          </a:stretch>
        </p:blipFill>
        <p:spPr>
          <a:xfrm>
            <a:off x="9944942" y="231510"/>
            <a:ext cx="1692000" cy="402857"/>
          </a:xfrm>
          <a:prstGeom prst="rect">
            <a:avLst/>
          </a:prstGeom>
        </p:spPr>
      </p:pic>
      <p:pic>
        <p:nvPicPr>
          <p:cNvPr id="3" name="Image 2">
            <a:extLst>
              <a:ext uri="{FF2B5EF4-FFF2-40B4-BE49-F238E27FC236}">
                <a16:creationId xmlns:a16="http://schemas.microsoft.com/office/drawing/2014/main" id="{FF93A96F-71C9-FB3B-4BA7-4CC67D47325D}"/>
              </a:ext>
            </a:extLst>
          </p:cNvPr>
          <p:cNvPicPr>
            <a:picLocks noChangeAspect="1"/>
          </p:cNvPicPr>
          <p:nvPr userDrawn="1"/>
        </p:nvPicPr>
        <p:blipFill>
          <a:blip r:embed="rId5"/>
          <a:stretch>
            <a:fillRect/>
          </a:stretch>
        </p:blipFill>
        <p:spPr>
          <a:xfrm>
            <a:off x="1220552" y="364773"/>
            <a:ext cx="1274643" cy="336100"/>
          </a:xfrm>
          <a:prstGeom prst="rect">
            <a:avLst/>
          </a:prstGeom>
        </p:spPr>
      </p:pic>
      <p:pic>
        <p:nvPicPr>
          <p:cNvPr id="5" name="Image 4">
            <a:extLst>
              <a:ext uri="{FF2B5EF4-FFF2-40B4-BE49-F238E27FC236}">
                <a16:creationId xmlns:a16="http://schemas.microsoft.com/office/drawing/2014/main" id="{272EA390-01A1-BFF3-8DBC-734FB1C3F6E3}"/>
              </a:ext>
            </a:extLst>
          </p:cNvPr>
          <p:cNvPicPr>
            <a:picLocks noChangeAspect="1"/>
          </p:cNvPicPr>
          <p:nvPr userDrawn="1"/>
        </p:nvPicPr>
        <p:blipFill>
          <a:blip r:embed="rId6"/>
          <a:stretch>
            <a:fillRect/>
          </a:stretch>
        </p:blipFill>
        <p:spPr>
          <a:xfrm>
            <a:off x="2611908" y="370709"/>
            <a:ext cx="1309565" cy="297341"/>
          </a:xfrm>
          <a:prstGeom prst="rect">
            <a:avLst/>
          </a:prstGeom>
        </p:spPr>
      </p:pic>
      <p:pic>
        <p:nvPicPr>
          <p:cNvPr id="8" name="Image 7">
            <a:extLst>
              <a:ext uri="{FF2B5EF4-FFF2-40B4-BE49-F238E27FC236}">
                <a16:creationId xmlns:a16="http://schemas.microsoft.com/office/drawing/2014/main" id="{B931CC32-9FA9-57B7-E2E5-59B8BD22B0B2}"/>
              </a:ext>
            </a:extLst>
          </p:cNvPr>
          <p:cNvPicPr>
            <a:picLocks noChangeAspect="1"/>
          </p:cNvPicPr>
          <p:nvPr userDrawn="1"/>
        </p:nvPicPr>
        <p:blipFill>
          <a:blip r:embed="rId7"/>
          <a:stretch>
            <a:fillRect/>
          </a:stretch>
        </p:blipFill>
        <p:spPr>
          <a:xfrm>
            <a:off x="1211843" y="367308"/>
            <a:ext cx="2700921" cy="297989"/>
          </a:xfrm>
          <a:prstGeom prst="rect">
            <a:avLst/>
          </a:prstGeom>
        </p:spPr>
      </p:pic>
      <p:sp>
        <p:nvSpPr>
          <p:cNvPr id="2" name="Date Placeholder 1">
            <a:extLst>
              <a:ext uri="{FF2B5EF4-FFF2-40B4-BE49-F238E27FC236}">
                <a16:creationId xmlns:a16="http://schemas.microsoft.com/office/drawing/2014/main" id="{0E3284B4-FF3A-D33B-B980-2E4F2479E37C}"/>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CBD97FF2-8726-67C4-D8A3-5FDE3E12027E}"/>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9A6A18FB-A2E5-53E1-61DD-023A6B80803B}"/>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84561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1C0EB-C106-9C48-1FE8-BE023099940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FFCCA5A-9AE0-6FBF-BF3C-D11542391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8D8CE01-DBEC-55E9-A596-48374BE5701F}"/>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2203AD3F-B120-B5F4-1770-BDD4B685F8A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68E26BB1-D1B7-A0D8-E204-930D1BFDAA01}"/>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76155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8D64-2F99-C081-680D-A539EBEAE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12421E9-94E1-B1B6-E5AB-E87D1FDF0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E80A8B-C92F-E0EE-AEFA-08A7641CAB33}"/>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1BA24D5C-1B51-0BA0-DADA-640A609A8BA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21CE14DD-8783-9C22-23FC-26831C394917}"/>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70227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F7C4-318E-7D6F-009D-53B8FE2373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EDD7B03-EE24-0437-1ACC-1F41946CCF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A1EDE4C-4563-E87C-738B-E18854C43B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92603AF-50A8-9244-0FFF-CC186DF56BB5}"/>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CAD61805-89CA-0D2B-EAF3-CCB0E0B9ED5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878BE60D-560E-7CB5-948C-EEA6DCF05182}"/>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24459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895B5-2230-8EF2-F968-C6809A65DD1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B75F3EC-1C3E-9909-17C3-656804F5B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6C9ABD-6C9F-75AE-005D-B8926A392C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7DA12DE-610F-C924-4EE7-C317DD4F67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D58187-6828-4FEE-C806-FE445ED928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84FB02A-0855-7876-415C-4FCBC175F243}"/>
              </a:ext>
            </a:extLst>
          </p:cNvPr>
          <p:cNvSpPr>
            <a:spLocks noGrp="1"/>
          </p:cNvSpPr>
          <p:nvPr>
            <p:ph type="dt" sz="half" idx="10"/>
          </p:nvPr>
        </p:nvSpPr>
        <p:spPr/>
        <p:txBody>
          <a:bodyPr/>
          <a:lstStyle/>
          <a:p>
            <a:endParaRPr lang="en-CA" dirty="0"/>
          </a:p>
        </p:txBody>
      </p:sp>
      <p:sp>
        <p:nvSpPr>
          <p:cNvPr id="8" name="Footer Placeholder 7">
            <a:extLst>
              <a:ext uri="{FF2B5EF4-FFF2-40B4-BE49-F238E27FC236}">
                <a16:creationId xmlns:a16="http://schemas.microsoft.com/office/drawing/2014/main" id="{CA352847-7712-5268-1C17-113E3F608BA3}"/>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4E45BDA0-F00A-18D1-334F-8610981C35AD}"/>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221566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2CE5-6990-1E82-1F96-4AB6FF9D08D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09D310C-134F-6031-8F16-558A1FE18903}"/>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FD0BA6D2-0470-5AF3-4553-3AF12C5D7F5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E3C170B9-F857-225F-8299-68299C5F0FB8}"/>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03079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A886D-00F4-F59F-8605-3C6F43908D09}"/>
              </a:ext>
            </a:extLst>
          </p:cNvPr>
          <p:cNvSpPr>
            <a:spLocks noGrp="1"/>
          </p:cNvSpPr>
          <p:nvPr>
            <p:ph type="dt" sz="half" idx="10"/>
          </p:nvPr>
        </p:nvSpPr>
        <p:spPr/>
        <p:txBody>
          <a:bodyPr/>
          <a:lstStyle/>
          <a:p>
            <a:endParaRPr lang="en-CA" dirty="0"/>
          </a:p>
        </p:txBody>
      </p:sp>
      <p:sp>
        <p:nvSpPr>
          <p:cNvPr id="3" name="Footer Placeholder 2">
            <a:extLst>
              <a:ext uri="{FF2B5EF4-FFF2-40B4-BE49-F238E27FC236}">
                <a16:creationId xmlns:a16="http://schemas.microsoft.com/office/drawing/2014/main" id="{76844F2C-E9C7-401B-CE78-3F4F2C11FEE9}"/>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B324444-DDA6-88CC-1C1D-5367F1ED970E}"/>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17244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F318-D74D-2037-A017-AC3157186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5C9EEDC-60F4-AE4B-D879-1A2D3A69D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740AA46-A705-7504-1BEB-5DFD1EC1A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185F36-3D9B-E8B4-80B9-7B59DEC7B645}"/>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6E79C315-3708-93E4-054C-C6D0F2C4C44A}"/>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5ACCC3F9-093C-CA23-B60D-DB8723F5F648}"/>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16455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978A-B940-7731-4D10-EA9C0C89B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9747BCA-680A-2BEC-E491-CA89CA94D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85C879C0-E338-4D05-5781-AD9C4389E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DC480-883D-F985-8E53-7174C9AD5C2A}"/>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EE9169C7-ECF3-9D05-80ED-E169F78A2775}"/>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3663DA57-9943-2FA4-9A21-61CB45714286}"/>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44290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BCC79E-22C3-FC2A-8B04-E74C8C90F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5F508D6-54A4-8F9B-2BB7-CDF9D6A73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C18BA1-16AA-A3D2-9824-DCA30CB54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dirty="0"/>
          </a:p>
        </p:txBody>
      </p:sp>
      <p:sp>
        <p:nvSpPr>
          <p:cNvPr id="5" name="Footer Placeholder 4">
            <a:extLst>
              <a:ext uri="{FF2B5EF4-FFF2-40B4-BE49-F238E27FC236}">
                <a16:creationId xmlns:a16="http://schemas.microsoft.com/office/drawing/2014/main" id="{32CC6DED-BDDF-8AE3-A41C-6A0B8C991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4E3B4378-B0AB-8E15-7845-EC85DC3475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CAA5B-C0CD-41CE-A19A-E64AD47A34B0}" type="slidenum">
              <a:rPr lang="en-CA" smtClean="0"/>
              <a:t>‹#›</a:t>
            </a:fld>
            <a:endParaRPr lang="en-CA" dirty="0"/>
          </a:p>
        </p:txBody>
      </p:sp>
    </p:spTree>
    <p:extLst>
      <p:ext uri="{BB962C8B-B14F-4D97-AF65-F5344CB8AC3E}">
        <p14:creationId xmlns:p14="http://schemas.microsoft.com/office/powerpoint/2010/main" val="2803039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7.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1.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5.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8" Type="http://schemas.openxmlformats.org/officeDocument/2006/relationships/hyperlink" Target="https://twitter.com/AccStandardsCA" TargetMode="External"/><Relationship Id="rId3" Type="http://schemas.openxmlformats.org/officeDocument/2006/relationships/slideLayout" Target="../slideLayouts/slideLayout12.xml"/><Relationship Id="rId7" Type="http://schemas.openxmlformats.org/officeDocument/2006/relationships/hyperlink" Target="https://twitter.com/NormesAccesCA" TargetMode="External"/><Relationship Id="rId12" Type="http://schemas.openxmlformats.org/officeDocument/2006/relationships/hyperlink" Target="https://www.linkedin.com/company/43185364/admin/" TargetMode="Externa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hyperlink" Target="https://accessible.canada.ca/newsletter-registration" TargetMode="External"/><Relationship Id="rId11" Type="http://schemas.openxmlformats.org/officeDocument/2006/relationships/hyperlink" Target="https://ca.linkedin.com/company/normesaccesca" TargetMode="External"/><Relationship Id="rId5" Type="http://schemas.openxmlformats.org/officeDocument/2006/relationships/hyperlink" Target="https://accessibilite.canada.ca/normes-accessibilite-canada-plan-accessibilite/formulaire-commentaires" TargetMode="External"/><Relationship Id="rId10" Type="http://schemas.openxmlformats.org/officeDocument/2006/relationships/hyperlink" Target="https://www.facebook.com/AccStandardsCA/?ref=br_rs" TargetMode="External"/><Relationship Id="rId4" Type="http://schemas.openxmlformats.org/officeDocument/2006/relationships/notesSlide" Target="../notesSlides/notesSlide2.xml"/><Relationship Id="rId9" Type="http://schemas.openxmlformats.org/officeDocument/2006/relationships/hyperlink" Target="https://fr-fr.facebook.com/NormesAccesCA/" TargetMode="External"/></Relationships>
</file>

<file path=ppt/slides/_rels/slide1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6.PNG"/><Relationship Id="rId5" Type="http://schemas.openxmlformats.org/officeDocument/2006/relationships/hyperlink" Target="mailto:ASC-NAC@canada.gc.ca" TargetMode="External"/><Relationship Id="rId4"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hyperlink" Target="mailto:helpdesk@collaboratevideo.net" TargetMode="Externa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F92229-AC12-5844-82FE-CCEBC12B71E5}"/>
              </a:ext>
            </a:extLst>
          </p:cNvPr>
          <p:cNvSpPr>
            <a:spLocks noGrp="1"/>
          </p:cNvSpPr>
          <p:nvPr>
            <p:ph type="ctrTitle"/>
            <p:custDataLst>
              <p:tags r:id="rId1"/>
            </p:custDataLst>
          </p:nvPr>
        </p:nvSpPr>
        <p:spPr>
          <a:xfrm>
            <a:off x="156117" y="1052423"/>
            <a:ext cx="11686477" cy="2820837"/>
          </a:xfrm>
        </p:spPr>
        <p:txBody>
          <a:bodyPr>
            <a:noAutofit/>
          </a:bodyPr>
          <a:lstStyle/>
          <a:p>
            <a:pPr rtl="0">
              <a:lnSpc>
                <a:spcPct val="150000"/>
              </a:lnSpc>
            </a:pPr>
            <a:br>
              <a:rPr lang="fr-ca" sz="2800" kern="0" dirty="0">
                <a:solidFill>
                  <a:schemeClr val="tx1">
                    <a:lumMod val="100000"/>
                  </a:schemeClr>
                </a:solidFill>
                <a:latin typeface="Arial (Headings)"/>
                <a:cs typeface="+mn-cs"/>
                <a:sym typeface=""/>
              </a:rPr>
            </a:br>
            <a:r>
              <a:rPr lang="fr-ca" sz="2800" b="1" i="0" u="none" kern="0" baseline="0" dirty="0">
                <a:solidFill>
                  <a:schemeClr val="tx1">
                    <a:lumMod val="100000"/>
                  </a:schemeClr>
                </a:solidFill>
                <a:latin typeface="Arial (Headings)"/>
                <a:cs typeface="+mn-cs"/>
                <a:sym typeface=""/>
              </a:rPr>
              <a:t> Assemblée publique annuelle de </a:t>
            </a:r>
            <a:r>
              <a:rPr lang="fr-CA" sz="2800" b="1" i="0" u="none" kern="0" baseline="0" dirty="0">
                <a:solidFill>
                  <a:schemeClr val="tx1">
                    <a:lumMod val="100000"/>
                  </a:schemeClr>
                </a:solidFill>
                <a:latin typeface="Arial (Headings)"/>
                <a:cs typeface="+mn-cs"/>
                <a:sym typeface=""/>
              </a:rPr>
              <a:t>Normes d’accessibilité Canada</a:t>
            </a:r>
            <a:br>
              <a:rPr lang="fr-ca" sz="2800" kern="0" dirty="0">
                <a:solidFill>
                  <a:schemeClr val="tx1">
                    <a:lumMod val="100000"/>
                  </a:schemeClr>
                </a:solidFill>
                <a:latin typeface="Arial (Headings)"/>
                <a:cs typeface="+mn-cs"/>
                <a:sym typeface=""/>
              </a:rPr>
            </a:br>
            <a:r>
              <a:rPr lang="fr-ca" sz="2800" b="1" i="0" u="none" kern="0" baseline="0" dirty="0">
                <a:solidFill>
                  <a:schemeClr val="tx1">
                    <a:lumMod val="100000"/>
                  </a:schemeClr>
                </a:solidFill>
                <a:latin typeface="Arial (Headings)"/>
                <a:cs typeface="+mn-cs"/>
                <a:sym typeface=""/>
              </a:rPr>
              <a:t> Le 1</a:t>
            </a:r>
            <a:r>
              <a:rPr lang="fr-ca" sz="2800" b="1" i="0" u="none" kern="0" baseline="30000" dirty="0">
                <a:solidFill>
                  <a:schemeClr val="tx1">
                    <a:lumMod val="100000"/>
                  </a:schemeClr>
                </a:solidFill>
                <a:latin typeface="Arial (Headings)"/>
                <a:cs typeface="+mn-cs"/>
                <a:sym typeface=""/>
              </a:rPr>
              <a:t>er</a:t>
            </a:r>
            <a:r>
              <a:rPr lang="fr-ca" sz="2800" b="1" i="0" u="none" kern="0" baseline="0" dirty="0">
                <a:solidFill>
                  <a:schemeClr val="tx1">
                    <a:lumMod val="100000"/>
                  </a:schemeClr>
                </a:solidFill>
                <a:latin typeface="Arial (Headings)"/>
                <a:cs typeface="+mn-cs"/>
                <a:sym typeface=""/>
              </a:rPr>
              <a:t> juin 2023</a:t>
            </a:r>
            <a:br>
              <a:rPr lang="fr-ca" sz="2800" kern="0" dirty="0">
                <a:solidFill>
                  <a:schemeClr val="tx1">
                    <a:lumMod val="100000"/>
                  </a:schemeClr>
                </a:solidFill>
                <a:latin typeface="Arial (Headings)"/>
                <a:cs typeface="+mn-cs"/>
                <a:sym typeface=""/>
              </a:rPr>
            </a:br>
            <a:r>
              <a:rPr lang="fr-ca" sz="2400" kern="0" dirty="0">
                <a:solidFill>
                  <a:schemeClr val="tx1">
                    <a:lumMod val="100000"/>
                  </a:schemeClr>
                </a:solidFill>
                <a:latin typeface="Arial (Headings)"/>
                <a:cs typeface="+mn-cs"/>
                <a:sym typeface=""/>
              </a:rPr>
              <a:t>Passons à l’action : </a:t>
            </a:r>
            <a:r>
              <a:rPr lang="fr-ca" sz="2400" b="1" i="0" u="none" kern="0" baseline="0" dirty="0">
                <a:solidFill>
                  <a:schemeClr val="tx1">
                    <a:lumMod val="100000"/>
                  </a:schemeClr>
                </a:solidFill>
                <a:latin typeface="Arial (Headings)"/>
                <a:cs typeface="+mn-cs"/>
                <a:sym typeface=""/>
              </a:rPr>
              <a:t>Ensemble pour un Canada sans obstacles!</a:t>
            </a:r>
          </a:p>
        </p:txBody>
      </p:sp>
    </p:spTree>
    <p:extLst>
      <p:ext uri="{BB962C8B-B14F-4D97-AF65-F5344CB8AC3E}">
        <p14:creationId xmlns:p14="http://schemas.microsoft.com/office/powerpoint/2010/main" val="72269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914400" y="528379"/>
            <a:ext cx="10212512" cy="904369"/>
          </a:xfrm>
        </p:spPr>
        <p:txBody>
          <a:bodyPr>
            <a:normAutofit/>
          </a:bodyPr>
          <a:lstStyle/>
          <a:p>
            <a:pPr algn="ctr" rtl="0"/>
            <a:r>
              <a:rPr lang="fr-ca" b="1" i="0" u="none" baseline="0" dirty="0">
                <a:latin typeface="Arial (Headings)"/>
                <a:cs typeface="+mn-cs"/>
                <a:sym typeface=""/>
              </a:rPr>
              <a:t>Normes en cours d’élaboration (2/2)</a:t>
            </a:r>
            <a:endParaRPr lang="fr-ca" dirty="0">
              <a:latin typeface="Arial (Headings)"/>
              <a:cs typeface="+mn-cs"/>
              <a:sym typeface=""/>
            </a:endParaRPr>
          </a:p>
        </p:txBody>
      </p:sp>
      <p:sp>
        <p:nvSpPr>
          <p:cNvPr id="2" name="Espace réservé du contenu 1">
            <a:extLst>
              <a:ext uri="{C183D7F6-B498-43B3-948B-1728B52AA6E4}">
                <adec:decorative xmlns:adec="http://schemas.microsoft.com/office/drawing/2017/decorative" val="1"/>
              </a:ext>
            </a:extLst>
          </p:cNvPr>
          <p:cNvSpPr>
            <a:spLocks noGrp="1"/>
          </p:cNvSpPr>
          <p:nvPr>
            <p:ph idx="1"/>
            <p:custDataLst>
              <p:tags r:id="rId2"/>
            </p:custDataLst>
          </p:nvPr>
        </p:nvSpPr>
        <p:spPr>
          <a:xfrm>
            <a:off x="443260" y="1585643"/>
            <a:ext cx="11376000" cy="3474629"/>
          </a:xfrm>
        </p:spPr>
        <p:txBody>
          <a:bodyPr>
            <a:normAutofit/>
          </a:bodyPr>
          <a:lstStyle/>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Orientation et signalisation</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Langage simple</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Emploi</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Exigences en matière d’accessibilité pour les produits et services liés aux technologies de l’information et de la communication</a:t>
            </a:r>
            <a:endParaRPr lang="fr-ca" dirty="0">
              <a:latin typeface="Arial" panose="020B0604020202020204" pitchFamily="34" charset="0"/>
              <a:cs typeface="Arial" panose="020B0604020202020204" pitchFamily="34" charset="0"/>
              <a:sym typeface=""/>
            </a:endParaRPr>
          </a:p>
        </p:txBody>
      </p:sp>
      <p:sp>
        <p:nvSpPr>
          <p:cNvPr id="5" name="Slide Number Placeholder 4">
            <a:extLst>
              <a:ext uri="{FF2B5EF4-FFF2-40B4-BE49-F238E27FC236}">
                <a16:creationId xmlns:a16="http://schemas.microsoft.com/office/drawing/2014/main" id="{C7B7DA21-3C7B-B3C3-B084-0039F91E911F}"/>
              </a:ext>
            </a:extLst>
          </p:cNvPr>
          <p:cNvSpPr>
            <a:spLocks noGrp="1"/>
          </p:cNvSpPr>
          <p:nvPr>
            <p:ph type="sldNum" sz="quarter" idx="12"/>
          </p:nvPr>
        </p:nvSpPr>
        <p:spPr>
          <a:xfrm>
            <a:off x="4724400" y="6147058"/>
            <a:ext cx="2743200" cy="365125"/>
          </a:xfrm>
        </p:spPr>
        <p:txBody>
          <a:bodyPr/>
          <a:lstStyle/>
          <a:p>
            <a:pPr algn="ctr"/>
            <a:fld id="{382CAA5B-C0CD-41CE-A19A-E64AD47A34B0}" type="slidenum">
              <a:rPr lang="en-CA" sz="2400" b="1" smtClean="0">
                <a:solidFill>
                  <a:schemeClr val="bg1"/>
                </a:solidFill>
              </a:rPr>
              <a:pPr algn="ctr"/>
              <a:t>10</a:t>
            </a:fld>
            <a:endParaRPr lang="en-CA" sz="2400" b="1" dirty="0">
              <a:solidFill>
                <a:schemeClr val="bg1"/>
              </a:solidFill>
            </a:endParaRPr>
          </a:p>
        </p:txBody>
      </p:sp>
    </p:spTree>
    <p:extLst>
      <p:ext uri="{BB962C8B-B14F-4D97-AF65-F5344CB8AC3E}">
        <p14:creationId xmlns:p14="http://schemas.microsoft.com/office/powerpoint/2010/main" val="2293052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914399" y="378111"/>
            <a:ext cx="10161143" cy="1166218"/>
          </a:xfrm>
        </p:spPr>
        <p:txBody>
          <a:bodyPr>
            <a:normAutofit/>
          </a:bodyPr>
          <a:lstStyle/>
          <a:p>
            <a:pPr algn="ctr" rtl="0"/>
            <a:r>
              <a:rPr lang="fr-ca" b="1" i="0" u="none" baseline="0" dirty="0">
                <a:latin typeface="Arial (Headings)"/>
                <a:cs typeface="+mn-cs"/>
                <a:sym typeface=""/>
              </a:rPr>
              <a:t>Ajout de trois nouvelles normes</a:t>
            </a:r>
            <a:endParaRPr lang="fr-ca" dirty="0">
              <a:latin typeface="Arial (Headings)"/>
              <a:cs typeface="+mn-cs"/>
              <a:sym typeface=""/>
            </a:endParaRPr>
          </a:p>
        </p:txBody>
      </p:sp>
      <p:sp>
        <p:nvSpPr>
          <p:cNvPr id="2" name="Espace réservé du contenu 1"/>
          <p:cNvSpPr>
            <a:spLocks noGrp="1"/>
          </p:cNvSpPr>
          <p:nvPr>
            <p:ph idx="1"/>
            <p:custDataLst>
              <p:tags r:id="rId2"/>
            </p:custDataLst>
          </p:nvPr>
        </p:nvSpPr>
        <p:spPr>
          <a:xfrm>
            <a:off x="672278" y="1607495"/>
            <a:ext cx="11376000" cy="3308800"/>
          </a:xfrm>
        </p:spPr>
        <p:txBody>
          <a:bodyPr>
            <a:normAutofit/>
          </a:bodyPr>
          <a:lstStyle/>
          <a:p>
            <a:pPr marL="896938" indent="-534988" algn="l" rtl="0">
              <a:lnSpc>
                <a:spcPct val="13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Acoustique dans l’environnement bâti</a:t>
            </a:r>
          </a:p>
          <a:p>
            <a:pPr marL="896938" indent="-534988" algn="l" rtl="0">
              <a:lnSpc>
                <a:spcPct val="13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Conception et prestation de programmes et de services accessibles</a:t>
            </a:r>
          </a:p>
          <a:p>
            <a:pPr marL="896938" indent="-534988" algn="l" rtl="0">
              <a:lnSpc>
                <a:spcPct val="13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Parcours de voyage accessible</a:t>
            </a:r>
          </a:p>
          <a:p>
            <a:pPr marL="361950" indent="0" algn="l" rtl="0">
              <a:lnSpc>
                <a:spcPct val="105000"/>
              </a:lnSpc>
              <a:spcBef>
                <a:spcPts val="600"/>
              </a:spcBef>
              <a:buNone/>
            </a:pPr>
            <a:endParaRPr lang="fr-ca" sz="3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364E2601-BAB6-E86C-147D-D59DF7D0BD38}"/>
              </a:ext>
            </a:extLst>
          </p:cNvPr>
          <p:cNvSpPr>
            <a:spLocks noGrp="1"/>
          </p:cNvSpPr>
          <p:nvPr>
            <p:ph type="sldNum" sz="quarter" idx="12"/>
          </p:nvPr>
        </p:nvSpPr>
        <p:spPr>
          <a:xfrm>
            <a:off x="4724400" y="6196552"/>
            <a:ext cx="2743200" cy="365125"/>
          </a:xfrm>
        </p:spPr>
        <p:txBody>
          <a:bodyPr/>
          <a:lstStyle/>
          <a:p>
            <a:pPr algn="ctr"/>
            <a:fld id="{382CAA5B-C0CD-41CE-A19A-E64AD47A34B0}" type="slidenum">
              <a:rPr lang="en-CA" sz="2400" b="1" smtClean="0">
                <a:solidFill>
                  <a:schemeClr val="bg1"/>
                </a:solidFill>
              </a:rPr>
              <a:pPr algn="ctr"/>
              <a:t>11</a:t>
            </a:fld>
            <a:endParaRPr lang="en-CA" sz="2400" b="1" dirty="0">
              <a:solidFill>
                <a:schemeClr val="bg1"/>
              </a:solidFill>
            </a:endParaRPr>
          </a:p>
        </p:txBody>
      </p:sp>
    </p:spTree>
    <p:extLst>
      <p:ext uri="{BB962C8B-B14F-4D97-AF65-F5344CB8AC3E}">
        <p14:creationId xmlns:p14="http://schemas.microsoft.com/office/powerpoint/2010/main" val="2724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327647" y="1477700"/>
            <a:ext cx="11376000" cy="3902599"/>
          </a:xfrm>
        </p:spPr>
        <p:txBody>
          <a:bodyPr>
            <a:normAutofit/>
          </a:bodyPr>
          <a:lstStyle/>
          <a:p>
            <a:pPr marL="896938" indent="-534988" algn="l" rtl="0">
              <a:lnSpc>
                <a:spcPct val="120000"/>
              </a:lnSpc>
              <a:spcBef>
                <a:spcPts val="0"/>
              </a:spcBef>
              <a:spcAft>
                <a:spcPts val="1200"/>
              </a:spcAft>
              <a:buFont typeface="Wingdings" panose="05000000000000000000" pitchFamily="2" charset="2"/>
              <a:buChar char="q"/>
            </a:pPr>
            <a:r>
              <a:rPr lang="fr-ca"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Norme modèle pour l’environnement bâti – Accessibilité pour les entités sous réglementation fédérale, telles que définies dans la </a:t>
            </a:r>
            <a:r>
              <a:rPr lang="fr-ca" b="0" i="1"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Loi canadienne sur l’accessibilité</a:t>
            </a:r>
            <a:r>
              <a:rPr lang="fr-ca"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 (achevé en janvier 2023)</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Espaces extérieurs (été 2023)</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Emploi (été 2023)</a:t>
            </a:r>
            <a:endParaRPr lang="fr-ca" dirty="0">
              <a:latin typeface="Arial" panose="020B0604020202020204" pitchFamily="34" charset="0"/>
              <a:cs typeface="Arial" panose="020B0604020202020204" pitchFamily="34" charset="0"/>
              <a:sym typeface=""/>
            </a:endParaRPr>
          </a:p>
        </p:txBody>
      </p:sp>
      <p:sp>
        <p:nvSpPr>
          <p:cNvPr id="3" name="Titre 2"/>
          <p:cNvSpPr>
            <a:spLocks noGrp="1"/>
          </p:cNvSpPr>
          <p:nvPr>
            <p:ph type="title"/>
            <p:custDataLst>
              <p:tags r:id="rId2"/>
            </p:custDataLst>
          </p:nvPr>
        </p:nvSpPr>
        <p:spPr>
          <a:xfrm>
            <a:off x="914400" y="390081"/>
            <a:ext cx="10376899" cy="1166218"/>
          </a:xfrm>
        </p:spPr>
        <p:txBody>
          <a:bodyPr>
            <a:normAutofit/>
          </a:bodyPr>
          <a:lstStyle/>
          <a:p>
            <a:pPr algn="ctr" rtl="0"/>
            <a:r>
              <a:rPr lang="fr-ca" b="1" i="0" u="none" baseline="0" dirty="0">
                <a:latin typeface="Arial (Headings)"/>
                <a:cs typeface="+mn-cs"/>
                <a:sym typeface=""/>
              </a:rPr>
              <a:t>Examens publics en 2023</a:t>
            </a:r>
            <a:endParaRPr lang="fr-ca" dirty="0">
              <a:latin typeface="Arial (Headings)"/>
              <a:cs typeface="+mn-cs"/>
              <a:sym typeface=""/>
            </a:endParaRPr>
          </a:p>
        </p:txBody>
      </p:sp>
      <p:sp>
        <p:nvSpPr>
          <p:cNvPr id="5" name="Slide Number Placeholder 4">
            <a:extLst>
              <a:ext uri="{FF2B5EF4-FFF2-40B4-BE49-F238E27FC236}">
                <a16:creationId xmlns:a16="http://schemas.microsoft.com/office/drawing/2014/main" id="{78C3787A-D557-AA73-2BE5-FA8A648837E8}"/>
              </a:ext>
            </a:extLst>
          </p:cNvPr>
          <p:cNvSpPr>
            <a:spLocks noGrp="1"/>
          </p:cNvSpPr>
          <p:nvPr>
            <p:ph type="sldNum" sz="quarter" idx="12"/>
          </p:nvPr>
        </p:nvSpPr>
        <p:spPr>
          <a:xfrm>
            <a:off x="4731249" y="6205429"/>
            <a:ext cx="2743200" cy="365125"/>
          </a:xfrm>
        </p:spPr>
        <p:txBody>
          <a:bodyPr/>
          <a:lstStyle/>
          <a:p>
            <a:pPr algn="ctr"/>
            <a:fld id="{382CAA5B-C0CD-41CE-A19A-E64AD47A34B0}" type="slidenum">
              <a:rPr lang="en-CA" sz="2400" b="1" smtClean="0">
                <a:solidFill>
                  <a:schemeClr val="bg1"/>
                </a:solidFill>
              </a:rPr>
              <a:pPr algn="ctr"/>
              <a:t>12</a:t>
            </a:fld>
            <a:endParaRPr lang="en-CA" sz="2400" b="1" dirty="0">
              <a:solidFill>
                <a:schemeClr val="bg1"/>
              </a:solidFill>
            </a:endParaRPr>
          </a:p>
        </p:txBody>
      </p:sp>
    </p:spTree>
    <p:extLst>
      <p:ext uri="{BB962C8B-B14F-4D97-AF65-F5344CB8AC3E}">
        <p14:creationId xmlns:p14="http://schemas.microsoft.com/office/powerpoint/2010/main" val="399498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333532" y="1391563"/>
            <a:ext cx="11517092" cy="3902599"/>
          </a:xfrm>
        </p:spPr>
        <p:txBody>
          <a:bodyPr>
            <a:normAutofit/>
          </a:bodyPr>
          <a:lstStyle/>
          <a:p>
            <a:pPr marL="896400" indent="-536400" algn="l" rtl="0">
              <a:lnSpc>
                <a:spcPct val="140000"/>
              </a:lnSpc>
              <a:spcBef>
                <a:spcPts val="0"/>
              </a:spcBef>
              <a:spcAft>
                <a:spcPts val="1200"/>
              </a:spcAft>
              <a:buFont typeface="Wingdings" panose="05000000000000000000" pitchFamily="2" charset="2"/>
              <a:buChar char="q"/>
            </a:pPr>
            <a:r>
              <a:rPr lang="fr-ca" sz="3000" b="0" i="0" u="none" baseline="0" dirty="0">
                <a:latin typeface="Arial" panose="020B0604020202020204" pitchFamily="34" charset="0"/>
                <a:ea typeface="Calibri" panose="020F0502020204030204" pitchFamily="34" charset="0"/>
                <a:cs typeface="Arial" panose="020B0604020202020204" pitchFamily="34" charset="0"/>
                <a:sym typeface=""/>
              </a:rPr>
              <a:t>Nos comités sont diversifiés, inclusifs et accessibles </a:t>
            </a:r>
          </a:p>
          <a:p>
            <a:pPr marL="896400" indent="-536400" algn="l" rtl="0">
              <a:lnSpc>
                <a:spcPct val="140000"/>
              </a:lnSpc>
              <a:spcBef>
                <a:spcPts val="0"/>
              </a:spcBef>
              <a:spcAft>
                <a:spcPts val="1200"/>
              </a:spcAft>
              <a:buFont typeface="Wingdings" panose="05000000000000000000" pitchFamily="2" charset="2"/>
              <a:buChar char="q"/>
            </a:pPr>
            <a:r>
              <a:rPr lang="fr-ca" sz="3000" b="0" i="0" u="none" baseline="0" dirty="0">
                <a:latin typeface="Arial" panose="020B0604020202020204" pitchFamily="34" charset="0"/>
                <a:ea typeface="Calibri" panose="020F0502020204030204" pitchFamily="34" charset="0"/>
                <a:cs typeface="Arial" panose="020B0604020202020204" pitchFamily="34" charset="0"/>
                <a:sym typeface=""/>
              </a:rPr>
              <a:t>Ils sont composés de :</a:t>
            </a:r>
          </a:p>
          <a:p>
            <a:pPr marL="1077913" lvl="1" indent="-361950" algn="l" rtl="0">
              <a:lnSpc>
                <a:spcPct val="140000"/>
              </a:lnSpc>
              <a:spcBef>
                <a:spcPts val="0"/>
              </a:spcBef>
              <a:spcAft>
                <a:spcPts val="1200"/>
              </a:spcAft>
              <a:buFont typeface="Wingdings" panose="05000000000000000000" pitchFamily="2" charset="2"/>
              <a:buChar char="Ø"/>
            </a:pPr>
            <a:r>
              <a:rPr lang="fr-ca" sz="3000" b="0" i="0" u="none" baseline="0" dirty="0">
                <a:latin typeface="Arial" panose="020B0604020202020204" pitchFamily="34" charset="0"/>
                <a:ea typeface="Calibri" panose="020F0502020204030204" pitchFamily="34" charset="0"/>
                <a:cs typeface="Arial" panose="020B0604020202020204" pitchFamily="34" charset="0"/>
                <a:sym typeface=""/>
              </a:rPr>
              <a:t>personnes âgées, de jeunes et d’Autochtones</a:t>
            </a:r>
          </a:p>
          <a:p>
            <a:pPr marL="1077913" lvl="1" indent="-361950" algn="l" rtl="0">
              <a:lnSpc>
                <a:spcPct val="140000"/>
              </a:lnSpc>
              <a:spcBef>
                <a:spcPts val="0"/>
              </a:spcBef>
              <a:spcAft>
                <a:spcPts val="1200"/>
              </a:spcAft>
              <a:buFont typeface="Wingdings" panose="05000000000000000000" pitchFamily="2" charset="2"/>
              <a:buChar char="Ø"/>
            </a:pPr>
            <a:r>
              <a:rPr lang="fr-ca" sz="3000" b="0" i="0" u="none" baseline="0" dirty="0">
                <a:latin typeface="Arial" panose="020B0604020202020204" pitchFamily="34" charset="0"/>
                <a:ea typeface="Calibri" panose="020F0502020204030204" pitchFamily="34" charset="0"/>
                <a:cs typeface="Arial" panose="020B0604020202020204" pitchFamily="34" charset="0"/>
                <a:sym typeface=""/>
              </a:rPr>
              <a:t>personnes qui s’identifient comme des minorités visibles ou comme personnes </a:t>
            </a:r>
            <a:r>
              <a:rPr lang="fr-CA" sz="3000" b="0" i="0" u="none" baseline="0" dirty="0">
                <a:latin typeface="Arial" panose="020B0604020202020204" pitchFamily="34" charset="0"/>
                <a:ea typeface="Calibri" panose="020F0502020204030204" pitchFamily="34" charset="0"/>
                <a:cs typeface="Arial" panose="020B0604020202020204" pitchFamily="34" charset="0"/>
                <a:sym typeface=""/>
              </a:rPr>
              <a:t>2ELGBTQI+</a:t>
            </a:r>
            <a:endParaRPr lang="fr-ca" sz="2600" dirty="0">
              <a:latin typeface="Arial" panose="020B0604020202020204" pitchFamily="34" charset="0"/>
              <a:cs typeface="Arial" panose="020B0604020202020204" pitchFamily="34" charset="0"/>
            </a:endParaRPr>
          </a:p>
        </p:txBody>
      </p:sp>
      <p:sp>
        <p:nvSpPr>
          <p:cNvPr id="3" name="Titre 2"/>
          <p:cNvSpPr>
            <a:spLocks noGrp="1"/>
          </p:cNvSpPr>
          <p:nvPr>
            <p:ph type="title"/>
            <p:custDataLst>
              <p:tags r:id="rId2"/>
            </p:custDataLst>
          </p:nvPr>
        </p:nvSpPr>
        <p:spPr>
          <a:xfrm>
            <a:off x="914399" y="384719"/>
            <a:ext cx="10366625" cy="1166218"/>
          </a:xfrm>
        </p:spPr>
        <p:txBody>
          <a:bodyPr>
            <a:normAutofit/>
          </a:bodyPr>
          <a:lstStyle/>
          <a:p>
            <a:pPr algn="ctr" rtl="0"/>
            <a:r>
              <a:rPr lang="fr-ca" b="1" i="0" u="none" baseline="0" dirty="0">
                <a:latin typeface="Arial (Headings)"/>
                <a:cs typeface="+mn-cs"/>
                <a:sym typeface=""/>
              </a:rPr>
              <a:t>Nos comités techniques (1/2)</a:t>
            </a:r>
            <a:endParaRPr lang="fr-ca" dirty="0">
              <a:latin typeface="Arial (Headings)"/>
              <a:cs typeface="+mn-cs"/>
              <a:sym typeface=""/>
            </a:endParaRPr>
          </a:p>
        </p:txBody>
      </p:sp>
      <p:sp>
        <p:nvSpPr>
          <p:cNvPr id="5" name="Slide Number Placeholder 4">
            <a:extLst>
              <a:ext uri="{FF2B5EF4-FFF2-40B4-BE49-F238E27FC236}">
                <a16:creationId xmlns:a16="http://schemas.microsoft.com/office/drawing/2014/main" id="{E3976CF0-5754-858F-4631-5F5E73CF42D8}"/>
              </a:ext>
            </a:extLst>
          </p:cNvPr>
          <p:cNvSpPr>
            <a:spLocks noGrp="1"/>
          </p:cNvSpPr>
          <p:nvPr>
            <p:ph type="sldNum" sz="quarter" idx="12"/>
          </p:nvPr>
        </p:nvSpPr>
        <p:spPr>
          <a:xfrm>
            <a:off x="4720478" y="6182958"/>
            <a:ext cx="2743200" cy="365125"/>
          </a:xfrm>
        </p:spPr>
        <p:txBody>
          <a:bodyPr/>
          <a:lstStyle/>
          <a:p>
            <a:pPr algn="ctr"/>
            <a:fld id="{382CAA5B-C0CD-41CE-A19A-E64AD47A34B0}" type="slidenum">
              <a:rPr lang="en-CA" sz="2400" b="1" smtClean="0">
                <a:solidFill>
                  <a:schemeClr val="bg1"/>
                </a:solidFill>
              </a:rPr>
              <a:pPr algn="ctr"/>
              <a:t>13</a:t>
            </a:fld>
            <a:endParaRPr lang="en-CA" sz="2400" b="1" dirty="0">
              <a:solidFill>
                <a:schemeClr val="bg1"/>
              </a:solidFill>
            </a:endParaRPr>
          </a:p>
        </p:txBody>
      </p:sp>
    </p:spTree>
    <p:extLst>
      <p:ext uri="{BB962C8B-B14F-4D97-AF65-F5344CB8AC3E}">
        <p14:creationId xmlns:p14="http://schemas.microsoft.com/office/powerpoint/2010/main" val="1508050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914399" y="384719"/>
            <a:ext cx="10366625" cy="1166218"/>
          </a:xfrm>
        </p:spPr>
        <p:txBody>
          <a:bodyPr>
            <a:normAutofit/>
          </a:bodyPr>
          <a:lstStyle/>
          <a:p>
            <a:pPr algn="ctr" rtl="0"/>
            <a:r>
              <a:rPr lang="fr-ca" sz="3600" b="1" i="0" u="none" baseline="0" dirty="0">
                <a:latin typeface="Arial (Headings)"/>
                <a:cs typeface="+mn-cs"/>
                <a:sym typeface=""/>
              </a:rPr>
              <a:t>Nos comités techniques (2/2)</a:t>
            </a:r>
            <a:endParaRPr lang="fr-ca" sz="3600" dirty="0">
              <a:latin typeface="Arial (Headings)"/>
              <a:cs typeface="+mn-cs"/>
              <a:sym typeface=""/>
            </a:endParaRPr>
          </a:p>
        </p:txBody>
      </p:sp>
      <p:sp>
        <p:nvSpPr>
          <p:cNvPr id="2" name="Espace réservé du contenu 1"/>
          <p:cNvSpPr>
            <a:spLocks noGrp="1"/>
          </p:cNvSpPr>
          <p:nvPr>
            <p:ph idx="1"/>
            <p:custDataLst>
              <p:tags r:id="rId2"/>
            </p:custDataLst>
          </p:nvPr>
        </p:nvSpPr>
        <p:spPr>
          <a:xfrm>
            <a:off x="443259" y="1561209"/>
            <a:ext cx="11502663" cy="3902599"/>
          </a:xfrm>
        </p:spPr>
        <p:txBody>
          <a:bodyPr>
            <a:normAutofit/>
          </a:bodyPr>
          <a:lstStyle/>
          <a:p>
            <a:pPr marL="1077913" lvl="1" indent="-361950" algn="l" rtl="0">
              <a:lnSpc>
                <a:spcPct val="120000"/>
              </a:lnSpc>
              <a:spcBef>
                <a:spcPts val="0"/>
              </a:spcBef>
              <a:spcAft>
                <a:spcPts val="1200"/>
              </a:spcAft>
              <a:buFont typeface="Wingdings" panose="05000000000000000000" pitchFamily="2" charset="2"/>
              <a:buChar char="Ø"/>
            </a:pPr>
            <a:r>
              <a:rPr lang="fr-ca" sz="2800" b="0" i="0" u="none" baseline="0" dirty="0">
                <a:latin typeface="Arial" panose="020B0604020202020204" pitchFamily="34" charset="0"/>
                <a:ea typeface="Calibri" panose="020F0502020204030204" pitchFamily="34" charset="0"/>
                <a:cs typeface="Arial" panose="020B0604020202020204" pitchFamily="34" charset="0"/>
                <a:sym typeface=""/>
              </a:rPr>
              <a:t>personnes en situation de handicap (58 % des membres)</a:t>
            </a:r>
          </a:p>
          <a:p>
            <a:pPr marL="1077913" lvl="1" indent="-361950" algn="l" rtl="0">
              <a:lnSpc>
                <a:spcPct val="120000"/>
              </a:lnSpc>
              <a:spcBef>
                <a:spcPts val="0"/>
              </a:spcBef>
              <a:spcAft>
                <a:spcPts val="1200"/>
              </a:spcAft>
              <a:buFont typeface="Wingdings" panose="05000000000000000000" pitchFamily="2" charset="2"/>
              <a:buChar char="Ø"/>
            </a:pPr>
            <a:r>
              <a:rPr lang="fr-ca" sz="2800" b="0" i="0" u="none" baseline="0" dirty="0">
                <a:latin typeface="Arial" panose="020B0604020202020204" pitchFamily="34" charset="0"/>
                <a:ea typeface="Calibri" panose="020F0502020204030204" pitchFamily="34" charset="0"/>
                <a:cs typeface="Arial" panose="020B0604020202020204" pitchFamily="34" charset="0"/>
                <a:sym typeface=""/>
              </a:rPr>
              <a:t>femmes (52 % des membres)</a:t>
            </a:r>
          </a:p>
          <a:p>
            <a:pPr marL="896400" indent="-536400" algn="l" rtl="0">
              <a:lnSpc>
                <a:spcPct val="120000"/>
              </a:lnSpc>
              <a:spcBef>
                <a:spcPts val="0"/>
              </a:spcBef>
              <a:spcAft>
                <a:spcPts val="1200"/>
              </a:spcAft>
              <a:buFont typeface="Wingdings" panose="05000000000000000000" pitchFamily="2" charset="2"/>
              <a:buChar char="q"/>
            </a:pPr>
            <a:r>
              <a:rPr lang="fr-ca"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Ce niveau de représentation est le meilleur du Canada, voire du monde</a:t>
            </a:r>
            <a:endParaRPr lang="fr-ca" kern="0" dirty="0">
              <a:solidFill>
                <a:schemeClr val="tx1">
                  <a:lumMod val="100000"/>
                </a:schemeClr>
              </a:solidFill>
              <a:latin typeface="Arial" panose="020B0604020202020204" pitchFamily="34" charset="0"/>
              <a:cs typeface="Arial" panose="020B0604020202020204" pitchFamily="34" charset="0"/>
              <a:sym typeface=""/>
            </a:endParaRPr>
          </a:p>
        </p:txBody>
      </p:sp>
      <p:sp>
        <p:nvSpPr>
          <p:cNvPr id="5" name="Slide Number Placeholder 4">
            <a:extLst>
              <a:ext uri="{FF2B5EF4-FFF2-40B4-BE49-F238E27FC236}">
                <a16:creationId xmlns:a16="http://schemas.microsoft.com/office/drawing/2014/main" id="{27A9362A-561A-E093-F2CF-4913A9D53C24}"/>
              </a:ext>
            </a:extLst>
          </p:cNvPr>
          <p:cNvSpPr>
            <a:spLocks noGrp="1"/>
          </p:cNvSpPr>
          <p:nvPr>
            <p:ph type="sldNum" sz="quarter" idx="12"/>
          </p:nvPr>
        </p:nvSpPr>
        <p:spPr>
          <a:xfrm>
            <a:off x="4724400" y="6205635"/>
            <a:ext cx="2743200" cy="365125"/>
          </a:xfrm>
        </p:spPr>
        <p:txBody>
          <a:bodyPr/>
          <a:lstStyle/>
          <a:p>
            <a:pPr algn="ctr"/>
            <a:fld id="{382CAA5B-C0CD-41CE-A19A-E64AD47A34B0}" type="slidenum">
              <a:rPr lang="en-CA" sz="2400" b="1" smtClean="0">
                <a:solidFill>
                  <a:schemeClr val="bg1"/>
                </a:solidFill>
              </a:rPr>
              <a:pPr algn="ctr"/>
              <a:t>14</a:t>
            </a:fld>
            <a:endParaRPr lang="en-CA" sz="2400" b="1" dirty="0">
              <a:solidFill>
                <a:schemeClr val="bg1"/>
              </a:solidFill>
            </a:endParaRPr>
          </a:p>
        </p:txBody>
      </p:sp>
    </p:spTree>
    <p:extLst>
      <p:ext uri="{BB962C8B-B14F-4D97-AF65-F5344CB8AC3E}">
        <p14:creationId xmlns:p14="http://schemas.microsoft.com/office/powerpoint/2010/main" val="409413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177553" y="1225118"/>
            <a:ext cx="11754035" cy="4206367"/>
          </a:xfrm>
        </p:spPr>
        <p:txBody>
          <a:bodyPr>
            <a:noAutofit/>
          </a:bodyPr>
          <a:lstStyle/>
          <a:p>
            <a:pPr marL="896400" indent="-536400" algn="l" rtl="0">
              <a:lnSpc>
                <a:spcPct val="120000"/>
              </a:lnSpc>
              <a:spcBef>
                <a:spcPts val="0"/>
              </a:spcBef>
              <a:spcAft>
                <a:spcPts val="1200"/>
              </a:spcAft>
              <a:buFont typeface="Wingdings" panose="05000000000000000000" pitchFamily="2" charset="2"/>
              <a:buChar char="q"/>
            </a:pP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Nous sommes un chef de file et un allié de premier plan en matière d’accessibilité :</a:t>
            </a:r>
          </a:p>
          <a:p>
            <a:pPr marL="1077913" lvl="1" indent="-361950" algn="l" rtl="0">
              <a:lnSpc>
                <a:spcPct val="120000"/>
              </a:lnSpc>
              <a:spcBef>
                <a:spcPts val="0"/>
              </a:spcBef>
              <a:spcAft>
                <a:spcPts val="1200"/>
              </a:spcAft>
              <a:buFont typeface="Wingdings" panose="05000000000000000000" pitchFamily="2" charset="2"/>
              <a:buChar char="Ø"/>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Signature de protocoles d’entente avec les gouvernements provinciaux et territoriaux</a:t>
            </a:r>
          </a:p>
          <a:p>
            <a:pPr marL="1077913" lvl="1" indent="-361950" algn="l" rtl="0">
              <a:lnSpc>
                <a:spcPct val="120000"/>
              </a:lnSpc>
              <a:spcBef>
                <a:spcPts val="0"/>
              </a:spcBef>
              <a:spcAft>
                <a:spcPts val="1200"/>
              </a:spcAft>
              <a:buFont typeface="Wingdings" panose="05000000000000000000" pitchFamily="2" charset="2"/>
              <a:buChar char="Ø"/>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Tenue d’un forum pancanadien sur les normes d’accessibilité (septembre 2022 et avril 2023)</a:t>
            </a:r>
          </a:p>
          <a:p>
            <a:pPr marL="1077913" lvl="1" indent="-361950" algn="l" rtl="0">
              <a:lnSpc>
                <a:spcPct val="120000"/>
              </a:lnSpc>
              <a:spcBef>
                <a:spcPts val="0"/>
              </a:spcBef>
              <a:spcAft>
                <a:spcPts val="1200"/>
              </a:spcAft>
              <a:buFont typeface="Wingdings" panose="05000000000000000000" pitchFamily="2" charset="2"/>
              <a:buChar char="Ø"/>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Développement de relations avec d’autres partenaires clés de la Loi</a:t>
            </a:r>
          </a:p>
          <a:p>
            <a:pPr marL="896400" indent="-536400" algn="l" rtl="0">
              <a:lnSpc>
                <a:spcPct val="120000"/>
              </a:lnSpc>
              <a:spcBef>
                <a:spcPts val="0"/>
              </a:spcBef>
              <a:spcAft>
                <a:spcPts val="1200"/>
              </a:spcAft>
              <a:buFont typeface="Wingdings" panose="05000000000000000000" pitchFamily="2" charset="2"/>
              <a:buChar char="q"/>
            </a:pP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Nous travaillons en partenariat avec le groupe CSA sur trois nouvelles normes (voir diapositive suivante).</a:t>
            </a:r>
            <a:endParaRPr lang="fr-ca" sz="2400" dirty="0">
              <a:latin typeface="Arial" panose="020B0604020202020204" pitchFamily="34" charset="0"/>
              <a:cs typeface="Arial" panose="020B0604020202020204" pitchFamily="34" charset="0"/>
              <a:sym typeface=""/>
            </a:endParaRPr>
          </a:p>
        </p:txBody>
      </p:sp>
      <p:sp>
        <p:nvSpPr>
          <p:cNvPr id="3" name="Titre 2"/>
          <p:cNvSpPr>
            <a:spLocks noGrp="1"/>
          </p:cNvSpPr>
          <p:nvPr>
            <p:ph type="title"/>
            <p:custDataLst>
              <p:tags r:id="rId2"/>
            </p:custDataLst>
          </p:nvPr>
        </p:nvSpPr>
        <p:spPr>
          <a:xfrm>
            <a:off x="914401" y="384991"/>
            <a:ext cx="10140592" cy="875638"/>
          </a:xfrm>
        </p:spPr>
        <p:txBody>
          <a:bodyPr>
            <a:normAutofit/>
          </a:bodyPr>
          <a:lstStyle/>
          <a:p>
            <a:pPr algn="ctr" rtl="0"/>
            <a:r>
              <a:rPr lang="fr-ca" b="1" i="0" u="none" baseline="0" dirty="0">
                <a:latin typeface="Arial (Headings)"/>
                <a:cs typeface="+mn-cs"/>
                <a:sym typeface=""/>
              </a:rPr>
              <a:t>Établir des relations clés</a:t>
            </a:r>
            <a:endParaRPr lang="fr-ca" dirty="0">
              <a:latin typeface="Arial (Headings)"/>
              <a:cs typeface="+mn-cs"/>
              <a:sym typeface=""/>
            </a:endParaRPr>
          </a:p>
        </p:txBody>
      </p:sp>
      <p:sp>
        <p:nvSpPr>
          <p:cNvPr id="5" name="Slide Number Placeholder 4">
            <a:extLst>
              <a:ext uri="{FF2B5EF4-FFF2-40B4-BE49-F238E27FC236}">
                <a16:creationId xmlns:a16="http://schemas.microsoft.com/office/drawing/2014/main" id="{89FA067C-4D1D-DB8F-CDB0-3B0EC86F2CAB}"/>
              </a:ext>
            </a:extLst>
          </p:cNvPr>
          <p:cNvSpPr>
            <a:spLocks noGrp="1"/>
          </p:cNvSpPr>
          <p:nvPr>
            <p:ph type="sldNum" sz="quarter" idx="12"/>
          </p:nvPr>
        </p:nvSpPr>
        <p:spPr>
          <a:xfrm>
            <a:off x="4724400" y="6187166"/>
            <a:ext cx="2743200" cy="365125"/>
          </a:xfrm>
        </p:spPr>
        <p:txBody>
          <a:bodyPr/>
          <a:lstStyle/>
          <a:p>
            <a:pPr algn="ctr"/>
            <a:fld id="{382CAA5B-C0CD-41CE-A19A-E64AD47A34B0}" type="slidenum">
              <a:rPr lang="en-CA" sz="2400" b="1" smtClean="0">
                <a:solidFill>
                  <a:schemeClr val="bg1"/>
                </a:solidFill>
              </a:rPr>
              <a:pPr algn="ctr"/>
              <a:t>15</a:t>
            </a:fld>
            <a:endParaRPr lang="en-CA" sz="2400" b="1" dirty="0">
              <a:solidFill>
                <a:schemeClr val="bg1"/>
              </a:solidFill>
            </a:endParaRPr>
          </a:p>
        </p:txBody>
      </p:sp>
    </p:spTree>
    <p:extLst>
      <p:ext uri="{BB962C8B-B14F-4D97-AF65-F5344CB8AC3E}">
        <p14:creationId xmlns:p14="http://schemas.microsoft.com/office/powerpoint/2010/main" val="2569815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C183D7F6-B498-43B3-948B-1728B52AA6E4}">
                <adec:decorative xmlns:adec="http://schemas.microsoft.com/office/drawing/2017/decorative" val="0"/>
              </a:ext>
            </a:extLst>
          </p:cNvPr>
          <p:cNvSpPr>
            <a:spLocks noGrp="1"/>
          </p:cNvSpPr>
          <p:nvPr>
            <p:ph type="title"/>
            <p:custDataLst>
              <p:tags r:id="rId1"/>
            </p:custDataLst>
          </p:nvPr>
        </p:nvSpPr>
        <p:spPr>
          <a:xfrm>
            <a:off x="801385" y="367684"/>
            <a:ext cx="9945384" cy="878529"/>
          </a:xfrm>
        </p:spPr>
        <p:txBody>
          <a:bodyPr>
            <a:normAutofit fontScale="90000"/>
          </a:bodyPr>
          <a:lstStyle/>
          <a:p>
            <a:pPr algn="ctr" rtl="0"/>
            <a:r>
              <a:rPr lang="fr-ca" b="1" i="0" u="none" baseline="0" dirty="0">
                <a:latin typeface="Arial (Headings)"/>
                <a:cs typeface="+mn-cs"/>
                <a:sym typeface=""/>
              </a:rPr>
              <a:t>Normes élaborées en collaboration avec le Groupe CSA</a:t>
            </a:r>
            <a:endParaRPr lang="fr-ca" dirty="0">
              <a:latin typeface="Arial (Headings)"/>
              <a:cs typeface="+mn-cs"/>
              <a:sym typeface=""/>
            </a:endParaRPr>
          </a:p>
        </p:txBody>
      </p:sp>
      <p:sp>
        <p:nvSpPr>
          <p:cNvPr id="2" name="Espace réservé du contenu 1">
            <a:extLst>
              <a:ext uri="{C183D7F6-B498-43B3-948B-1728B52AA6E4}">
                <adec:decorative xmlns:adec="http://schemas.microsoft.com/office/drawing/2017/decorative" val="1"/>
              </a:ext>
            </a:extLst>
          </p:cNvPr>
          <p:cNvSpPr>
            <a:spLocks noGrp="1"/>
          </p:cNvSpPr>
          <p:nvPr>
            <p:ph idx="1"/>
            <p:custDataLst>
              <p:tags r:id="rId2"/>
            </p:custDataLst>
          </p:nvPr>
        </p:nvSpPr>
        <p:spPr>
          <a:xfrm>
            <a:off x="109022" y="1246213"/>
            <a:ext cx="11780668" cy="4388870"/>
          </a:xfrm>
        </p:spPr>
        <p:txBody>
          <a:bodyPr>
            <a:noAutofit/>
          </a:bodyPr>
          <a:lstStyle/>
          <a:p>
            <a:pPr marL="896938" indent="-534988" algn="l" rtl="0">
              <a:lnSpc>
                <a:spcPct val="150000"/>
              </a:lnSpc>
              <a:spcBef>
                <a:spcPts val="0"/>
              </a:spcBef>
              <a:buFont typeface="Wingdings" panose="05000000000000000000" pitchFamily="2" charset="2"/>
              <a:buChar char="q"/>
            </a:pP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Le </a:t>
            </a:r>
            <a:r>
              <a:rPr lang="fr-ca" sz="2400" b="1"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Groupe CSA </a:t>
            </a: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et </a:t>
            </a:r>
            <a:r>
              <a:rPr lang="fr-ca" sz="2400" b="1"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Normes d’accessibilité Canada </a:t>
            </a: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travaillent ensemble à l’élaboration conjointe de normes.</a:t>
            </a:r>
          </a:p>
          <a:p>
            <a:pPr marL="896938" indent="-534988" algn="l" rtl="0">
              <a:lnSpc>
                <a:spcPct val="150000"/>
              </a:lnSpc>
              <a:spcBef>
                <a:spcPts val="0"/>
              </a:spcBef>
              <a:buFont typeface="Wingdings" panose="05000000000000000000" pitchFamily="2" charset="2"/>
              <a:buChar char="q"/>
            </a:pP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Trois normes sont déjà achevées et publiées sur le site Web du Groupe CSA :   </a:t>
            </a:r>
          </a:p>
          <a:p>
            <a:pPr marL="1258888" lvl="1" indent="-361950" algn="l" rtl="0">
              <a:lnSpc>
                <a:spcPct val="150000"/>
              </a:lnSpc>
              <a:spcBef>
                <a:spcPts val="0"/>
              </a:spcBef>
              <a:buFont typeface="Wingdings" panose="05000000000000000000" pitchFamily="2" charset="2"/>
              <a:buChar char="Ø"/>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B651 – Conception accessible pour l’environnement bâti </a:t>
            </a:r>
          </a:p>
          <a:p>
            <a:pPr marL="1258888" lvl="1" indent="-361950" algn="l" rtl="0">
              <a:lnSpc>
                <a:spcPct val="150000"/>
              </a:lnSpc>
              <a:spcBef>
                <a:spcPts val="0"/>
              </a:spcBef>
              <a:buFont typeface="Wingdings" panose="05000000000000000000" pitchFamily="2" charset="2"/>
              <a:buChar char="Ø"/>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B652 – Logements accessibles (avec le soutien financier de la Société canadienne d’hypothèques et de logement)</a:t>
            </a:r>
          </a:p>
          <a:p>
            <a:pPr marL="1258888" lvl="1" indent="-361950" algn="l" rtl="0">
              <a:lnSpc>
                <a:spcPct val="150000"/>
              </a:lnSpc>
              <a:spcBef>
                <a:spcPts val="0"/>
              </a:spcBef>
              <a:buFont typeface="Wingdings" panose="05000000000000000000" pitchFamily="2" charset="2"/>
              <a:buChar char="Ø"/>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B651.2 – Conception accessible de dispositifs interactifs libre-service, notamment les guichets automatiques bancaires</a:t>
            </a:r>
            <a:endParaRPr lang="fr-ca" dirty="0">
              <a:latin typeface="Arial" panose="020B0604020202020204" pitchFamily="34" charset="0"/>
              <a:cs typeface="Arial" panose="020B0604020202020204" pitchFamily="34" charset="0"/>
              <a:sym typeface=""/>
            </a:endParaRPr>
          </a:p>
        </p:txBody>
      </p:sp>
      <p:sp>
        <p:nvSpPr>
          <p:cNvPr id="5" name="Slide Number Placeholder 4">
            <a:extLst>
              <a:ext uri="{FF2B5EF4-FFF2-40B4-BE49-F238E27FC236}">
                <a16:creationId xmlns:a16="http://schemas.microsoft.com/office/drawing/2014/main" id="{ABDBE133-A0A0-BE99-F2EA-AB16065BF25A}"/>
              </a:ext>
              <a:ext uri="{C183D7F6-B498-43B3-948B-1728B52AA6E4}">
                <adec:decorative xmlns:adec="http://schemas.microsoft.com/office/drawing/2017/decorative" val="1"/>
              </a:ext>
            </a:extLst>
          </p:cNvPr>
          <p:cNvSpPr>
            <a:spLocks noGrp="1"/>
          </p:cNvSpPr>
          <p:nvPr>
            <p:ph type="sldNum" sz="quarter" idx="12"/>
          </p:nvPr>
        </p:nvSpPr>
        <p:spPr>
          <a:xfrm>
            <a:off x="4724400" y="6213843"/>
            <a:ext cx="2743200" cy="365125"/>
          </a:xfrm>
        </p:spPr>
        <p:txBody>
          <a:bodyPr/>
          <a:lstStyle/>
          <a:p>
            <a:pPr algn="ctr"/>
            <a:fld id="{382CAA5B-C0CD-41CE-A19A-E64AD47A34B0}" type="slidenum">
              <a:rPr lang="en-CA" sz="2400" b="1" smtClean="0">
                <a:solidFill>
                  <a:schemeClr val="bg1"/>
                </a:solidFill>
              </a:rPr>
              <a:pPr algn="ctr"/>
              <a:t>16</a:t>
            </a:fld>
            <a:endParaRPr lang="en-CA" sz="2400" b="1" dirty="0">
              <a:solidFill>
                <a:schemeClr val="bg1"/>
              </a:solidFill>
            </a:endParaRPr>
          </a:p>
        </p:txBody>
      </p:sp>
    </p:spTree>
    <p:extLst>
      <p:ext uri="{BB962C8B-B14F-4D97-AF65-F5344CB8AC3E}">
        <p14:creationId xmlns:p14="http://schemas.microsoft.com/office/powerpoint/2010/main" val="4254586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832207" y="372830"/>
            <a:ext cx="9965932" cy="699225"/>
          </a:xfrm>
        </p:spPr>
        <p:txBody>
          <a:bodyPr>
            <a:normAutofit/>
          </a:bodyPr>
          <a:lstStyle/>
          <a:p>
            <a:pPr algn="ctr" rtl="0"/>
            <a:r>
              <a:rPr lang="fr-ca" b="1" i="0" u="none" baseline="0" dirty="0">
                <a:latin typeface="Arial (Headings)"/>
                <a:cs typeface="+mn-cs"/>
                <a:sym typeface=""/>
              </a:rPr>
              <a:t>Comment participer</a:t>
            </a:r>
            <a:endParaRPr lang="fr-ca" b="1" dirty="0">
              <a:latin typeface="Arial (Headings)"/>
              <a:cs typeface="+mn-cs"/>
              <a:sym typeface=""/>
            </a:endParaRPr>
          </a:p>
        </p:txBody>
      </p:sp>
      <p:sp>
        <p:nvSpPr>
          <p:cNvPr id="2" name="Content Placeholder 1"/>
          <p:cNvSpPr>
            <a:spLocks noGrp="1"/>
          </p:cNvSpPr>
          <p:nvPr>
            <p:ph idx="1"/>
            <p:custDataLst>
              <p:tags r:id="rId2"/>
            </p:custDataLst>
          </p:nvPr>
        </p:nvSpPr>
        <p:spPr>
          <a:xfrm>
            <a:off x="443260" y="1072056"/>
            <a:ext cx="11507002" cy="4473040"/>
          </a:xfrm>
        </p:spPr>
        <p:txBody>
          <a:bodyPr>
            <a:noAutofit/>
          </a:bodyPr>
          <a:lstStyle/>
          <a:p>
            <a:pPr marL="896938" lvl="0" indent="-534988" algn="l" rtl="0">
              <a:lnSpc>
                <a:spcPct val="100000"/>
              </a:lnSpc>
              <a:spcBef>
                <a:spcPts val="0"/>
              </a:spcBef>
              <a:spcAft>
                <a:spcPts val="1200"/>
              </a:spcAft>
              <a:buFont typeface="Wingdings" panose="05000000000000000000" pitchFamily="2" charset="2"/>
              <a:buChar char="q"/>
            </a:pP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Poser </a:t>
            </a:r>
            <a:r>
              <a:rPr lang="fr-ca" sz="2400" dirty="0">
                <a:latin typeface="Arial" panose="020B0604020202020204" pitchFamily="34" charset="0"/>
                <a:ea typeface="Calibri" panose="020F0502020204030204" pitchFamily="34" charset="0"/>
                <a:cs typeface="Arial" panose="020B0604020202020204" pitchFamily="34" charset="0"/>
                <a:sym typeface=""/>
              </a:rPr>
              <a:t>sa candidature pour devenir membre d’</a:t>
            </a: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un comité technique</a:t>
            </a:r>
          </a:p>
          <a:p>
            <a:pPr marL="896938" lvl="0" indent="-534988" algn="l" rtl="0">
              <a:lnSpc>
                <a:spcPct val="100000"/>
              </a:lnSpc>
              <a:spcBef>
                <a:spcPts val="0"/>
              </a:spcBef>
              <a:spcAft>
                <a:spcPts val="1200"/>
              </a:spcAft>
              <a:buFont typeface="Wingdings" panose="05000000000000000000" pitchFamily="2" charset="2"/>
              <a:buChar char="q"/>
            </a:pPr>
            <a:r>
              <a:rPr lang="fr-CA" sz="2400" b="0" i="0" u="none"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Donner</a:t>
            </a:r>
            <a:r>
              <a:rPr lang="fr-ca" sz="2400" b="0" i="0" u="none"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 ses commentaires sur l’ébauche des normes (examen public)</a:t>
            </a:r>
          </a:p>
          <a:p>
            <a:pPr marL="896938" indent="-534988" algn="l" rtl="0">
              <a:lnSpc>
                <a:spcPct val="100000"/>
              </a:lnSpc>
              <a:spcBef>
                <a:spcPts val="0"/>
              </a:spcBef>
              <a:spcAft>
                <a:spcPts val="1200"/>
              </a:spcAft>
              <a:buFont typeface="Wingdings" panose="05000000000000000000" pitchFamily="2" charset="2"/>
              <a:buChar char="q"/>
            </a:pP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Soumettre une demande de financement pour la recherche ou participer à un projet de recherche</a:t>
            </a:r>
          </a:p>
          <a:p>
            <a:pPr marL="896938" indent="-534988" algn="l" rtl="0">
              <a:lnSpc>
                <a:spcPct val="100000"/>
              </a:lnSpc>
              <a:spcBef>
                <a:spcPts val="0"/>
              </a:spcBef>
              <a:spcAft>
                <a:spcPts val="1200"/>
              </a:spcAft>
              <a:buFont typeface="Wingdings" panose="05000000000000000000" pitchFamily="2" charset="2"/>
              <a:buChar char="q"/>
            </a:pPr>
            <a:r>
              <a:rPr lang="fr-ca" sz="2400" b="0" i="0" u="none" baseline="0" dirty="0">
                <a:latin typeface="Arial" panose="020B0604020202020204" pitchFamily="34" charset="0"/>
                <a:ea typeface="Calibri" panose="020F0502020204030204" pitchFamily="34" charset="0"/>
                <a:cs typeface="Arial" panose="020B0604020202020204" pitchFamily="34" charset="0"/>
                <a:sym typeface=""/>
              </a:rPr>
              <a:t>Participer à nos consultations et événements publics</a:t>
            </a:r>
          </a:p>
          <a:p>
            <a:pPr marL="896938" indent="-534988" algn="l" rtl="0">
              <a:lnSpc>
                <a:spcPct val="100000"/>
              </a:lnSpc>
              <a:spcBef>
                <a:spcPts val="0"/>
              </a:spcBef>
              <a:spcAft>
                <a:spcPts val="120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Arial" panose="020B0604020202020204" pitchFamily="34" charset="0"/>
                <a:sym typeface=""/>
                <a:hlinkClick r:id="rId5"/>
              </a:rPr>
              <a:t>Fournir des commentaires</a:t>
            </a:r>
            <a:r>
              <a:rPr lang="fr-FR" sz="2400" dirty="0">
                <a:latin typeface="Arial" panose="020B0604020202020204" pitchFamily="34" charset="0"/>
                <a:ea typeface="Calibri" panose="020F0502020204030204" pitchFamily="34" charset="0"/>
                <a:cs typeface="Arial" panose="020B0604020202020204" pitchFamily="34" charset="0"/>
                <a:sym typeface=""/>
              </a:rPr>
              <a:t> </a:t>
            </a:r>
            <a:r>
              <a:rPr lang="fr-FR" sz="2400" b="0" i="0" u="none" baseline="0" dirty="0">
                <a:latin typeface="Arial" panose="020B0604020202020204" pitchFamily="34" charset="0"/>
                <a:ea typeface="Calibri" panose="020F0502020204030204" pitchFamily="34" charset="0"/>
                <a:cs typeface="Arial" panose="020B0604020202020204" pitchFamily="34" charset="0"/>
                <a:sym typeface=""/>
              </a:rPr>
              <a:t>concernant l'accessibilité de nos services et des informations sur l'une de nos plateformes.</a:t>
            </a:r>
            <a:endParaRPr lang="fr-ca" sz="2400" b="0" i="0" u="none" baseline="0" dirty="0">
              <a:latin typeface="Arial" panose="020B0604020202020204" pitchFamily="34" charset="0"/>
              <a:ea typeface="Calibri" panose="020F0502020204030204" pitchFamily="34" charset="0"/>
              <a:cs typeface="Arial" panose="020B0604020202020204" pitchFamily="34" charset="0"/>
              <a:sym typeface=""/>
            </a:endParaRPr>
          </a:p>
          <a:p>
            <a:pPr marL="896938" indent="-534988" algn="l" rtl="0">
              <a:lnSpc>
                <a:spcPct val="100000"/>
              </a:lnSpc>
              <a:spcBef>
                <a:spcPts val="0"/>
              </a:spcBef>
              <a:spcAft>
                <a:spcPts val="1200"/>
              </a:spcAft>
              <a:buFont typeface="Wingdings" panose="05000000000000000000" pitchFamily="2" charset="2"/>
              <a:buChar char="q"/>
            </a:pP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hlinkClick r:id="rId6"/>
              </a:rPr>
              <a:t>S’abonner</a:t>
            </a: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 à notre bulletin d’information</a:t>
            </a:r>
          </a:p>
          <a:p>
            <a:pPr marL="896938" lvl="0" indent="-534988" algn="l" rtl="0">
              <a:lnSpc>
                <a:spcPct val="100000"/>
              </a:lnSpc>
              <a:spcBef>
                <a:spcPts val="0"/>
              </a:spcBef>
              <a:spcAft>
                <a:spcPts val="1200"/>
              </a:spcAft>
              <a:buFont typeface="Wingdings" panose="05000000000000000000" pitchFamily="2" charset="2"/>
              <a:buChar char="q"/>
            </a:pP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Nous suivre sur </a:t>
            </a:r>
            <a:r>
              <a:rPr lang="fr-ca" sz="2400" b="0" i="0" u="sng" kern="0" baseline="0" dirty="0">
                <a:solidFill>
                  <a:srgbClr val="1463C1">
                    <a:lumMod val="100000"/>
                  </a:srgbClr>
                </a:solidFill>
                <a:latin typeface="Arial" panose="020B0604020202020204" pitchFamily="34" charset="0"/>
                <a:ea typeface="Calibri" panose="020F0502020204030204" pitchFamily="34" charset="0"/>
                <a:cs typeface="Arial" panose="020B0604020202020204" pitchFamily="34" charset="0"/>
                <a:sym typeface=""/>
                <a:hlinkClick r:id="rId7">
                  <a:extLst>
                    <a:ext uri="{A12FA001-AC4F-418D-AE19-62706E023703}">
                      <ahyp:hlinkClr xmlns:ahyp="http://schemas.microsoft.com/office/drawing/2018/hyperlinkcolor" val="tx"/>
                    </a:ext>
                  </a:extLst>
                </a:hlinkClick>
                <a:hlinkMouseOver r:id="rId8">
                  <a:extLst>
                    <a:ext uri="{A12FA001-AC4F-418D-AE19-62706E023703}">
                      <ahyp:hlinkClr xmlns:ahyp="http://schemas.microsoft.com/office/drawing/2018/hyperlinkcolor" val="tx"/>
                    </a:ext>
                  </a:extLst>
                </a:hlinkMouseOver>
              </a:rPr>
              <a:t>Twitter</a:t>
            </a: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 </a:t>
            </a:r>
            <a:r>
              <a:rPr lang="fr-ca" sz="2400" b="0" i="0" u="sng" kern="0" baseline="0" dirty="0">
                <a:solidFill>
                  <a:srgbClr val="1463C1"/>
                </a:solidFill>
                <a:latin typeface="Arial" panose="020B0604020202020204" pitchFamily="34" charset="0"/>
                <a:ea typeface="Calibri" panose="020F0502020204030204" pitchFamily="34" charset="0"/>
                <a:cs typeface="Arial" panose="020B0604020202020204" pitchFamily="34" charset="0"/>
                <a:sym typeface=""/>
                <a:hlinkClick r:id="rId9">
                  <a:extLst>
                    <a:ext uri="{A12FA001-AC4F-418D-AE19-62706E023703}">
                      <ahyp:hlinkClr xmlns:ahyp="http://schemas.microsoft.com/office/drawing/2018/hyperlinkcolor" val="tx"/>
                    </a:ext>
                  </a:extLst>
                </a:hlinkClick>
                <a:hlinkMouseOver r:id="rId10">
                  <a:extLst>
                    <a:ext uri="{A12FA001-AC4F-418D-AE19-62706E023703}">
                      <ahyp:hlinkClr xmlns:ahyp="http://schemas.microsoft.com/office/drawing/2018/hyperlinkcolor" val="tx"/>
                    </a:ext>
                  </a:extLst>
                </a:hlinkMouseOver>
              </a:rPr>
              <a:t>Facebook</a:t>
            </a:r>
            <a:r>
              <a:rPr lang="fr-ca" sz="2400"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 et </a:t>
            </a:r>
            <a:r>
              <a:rPr lang="fr-ca" sz="2400" b="0" i="0" u="sng" kern="0" baseline="0" dirty="0">
                <a:solidFill>
                  <a:srgbClr val="1463C1">
                    <a:lumMod val="100000"/>
                  </a:srgbClr>
                </a:solidFill>
                <a:latin typeface="Arial" panose="020B0604020202020204" pitchFamily="34" charset="0"/>
                <a:ea typeface="Calibri" panose="020F0502020204030204" pitchFamily="34" charset="0"/>
                <a:cs typeface="Arial" panose="020B0604020202020204" pitchFamily="34" charset="0"/>
                <a:sym typeface=""/>
                <a:hlinkClick r:id="rId11">
                  <a:extLst>
                    <a:ext uri="{A12FA001-AC4F-418D-AE19-62706E023703}">
                      <ahyp:hlinkClr xmlns:ahyp="http://schemas.microsoft.com/office/drawing/2018/hyperlinkcolor" val="tx"/>
                    </a:ext>
                  </a:extLst>
                </a:hlinkClick>
                <a:hlinkMouseOver r:id="rId12">
                  <a:extLst>
                    <a:ext uri="{A12FA001-AC4F-418D-AE19-62706E023703}">
                      <ahyp:hlinkClr xmlns:ahyp="http://schemas.microsoft.com/office/drawing/2018/hyperlinkcolor" val="tx"/>
                    </a:ext>
                  </a:extLst>
                </a:hlinkMouseOver>
              </a:rPr>
              <a:t>LinkedIn</a:t>
            </a:r>
            <a:endParaRPr lang="fr-ca" sz="2400" kern="0" dirty="0">
              <a:solidFill>
                <a:srgbClr val="1463C1">
                  <a:lumMod val="100000"/>
                </a:srgbClr>
              </a:solidFill>
              <a:latin typeface="Arial" panose="020B0604020202020204" pitchFamily="34" charset="0"/>
              <a:cs typeface="Arial" panose="020B0604020202020204" pitchFamily="34" charset="0"/>
              <a:sym typeface=""/>
            </a:endParaRPr>
          </a:p>
        </p:txBody>
      </p:sp>
      <p:sp>
        <p:nvSpPr>
          <p:cNvPr id="5" name="Slide Number Placeholder 4">
            <a:extLst>
              <a:ext uri="{FF2B5EF4-FFF2-40B4-BE49-F238E27FC236}">
                <a16:creationId xmlns:a16="http://schemas.microsoft.com/office/drawing/2014/main" id="{26B6F606-4597-3D68-BA24-B29B4547E263}"/>
              </a:ext>
            </a:extLst>
          </p:cNvPr>
          <p:cNvSpPr>
            <a:spLocks noGrp="1"/>
          </p:cNvSpPr>
          <p:nvPr>
            <p:ph type="sldNum" sz="quarter" idx="12"/>
          </p:nvPr>
        </p:nvSpPr>
        <p:spPr>
          <a:xfrm>
            <a:off x="4724400" y="6219810"/>
            <a:ext cx="2743200" cy="365125"/>
          </a:xfrm>
        </p:spPr>
        <p:txBody>
          <a:bodyPr/>
          <a:lstStyle/>
          <a:p>
            <a:pPr algn="ctr"/>
            <a:fld id="{382CAA5B-C0CD-41CE-A19A-E64AD47A34B0}" type="slidenum">
              <a:rPr lang="en-CA" sz="2400" b="1" smtClean="0">
                <a:solidFill>
                  <a:schemeClr val="bg1"/>
                </a:solidFill>
              </a:rPr>
              <a:pPr algn="ctr"/>
              <a:t>17</a:t>
            </a:fld>
            <a:endParaRPr lang="en-CA" sz="2400" b="1" dirty="0">
              <a:solidFill>
                <a:schemeClr val="bg1"/>
              </a:solidFill>
            </a:endParaRPr>
          </a:p>
        </p:txBody>
      </p:sp>
    </p:spTree>
    <p:extLst>
      <p:ext uri="{BB962C8B-B14F-4D97-AF65-F5344CB8AC3E}">
        <p14:creationId xmlns:p14="http://schemas.microsoft.com/office/powerpoint/2010/main" val="152837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2946959" y="383071"/>
            <a:ext cx="6368601" cy="1018419"/>
          </a:xfrm>
        </p:spPr>
        <p:txBody>
          <a:bodyPr>
            <a:normAutofit/>
          </a:bodyPr>
          <a:lstStyle/>
          <a:p>
            <a:pPr algn="ctr" rtl="0"/>
            <a:r>
              <a:rPr lang="fr-ca" b="1" i="0" u="none" baseline="0" dirty="0">
                <a:latin typeface="Arial (Headings)"/>
                <a:cs typeface="+mn-cs"/>
                <a:sym typeface=""/>
              </a:rPr>
              <a:t>La parole est à vous!</a:t>
            </a:r>
            <a:endParaRPr lang="fr-ca" dirty="0">
              <a:latin typeface="Arial (Headings)"/>
              <a:cs typeface="+mn-cs"/>
              <a:sym typeface=""/>
            </a:endParaRPr>
          </a:p>
        </p:txBody>
      </p:sp>
      <p:sp>
        <p:nvSpPr>
          <p:cNvPr id="2" name="Espace réservé du contenu 1"/>
          <p:cNvSpPr>
            <a:spLocks noGrp="1"/>
          </p:cNvSpPr>
          <p:nvPr>
            <p:ph idx="1"/>
            <p:custDataLst>
              <p:tags r:id="rId2"/>
            </p:custDataLst>
          </p:nvPr>
        </p:nvSpPr>
        <p:spPr>
          <a:xfrm>
            <a:off x="443260" y="1619794"/>
            <a:ext cx="11581592" cy="3928725"/>
          </a:xfrm>
        </p:spPr>
        <p:txBody>
          <a:bodyPr>
            <a:normAutofit fontScale="92500" lnSpcReduction="10000"/>
          </a:bodyPr>
          <a:lstStyle/>
          <a:p>
            <a:pPr marL="4554538" lvl="8" indent="-534988" algn="l" rtl="0">
              <a:lnSpc>
                <a:spcPct val="100000"/>
              </a:lnSpc>
              <a:spcBef>
                <a:spcPts val="1200"/>
              </a:spcBef>
              <a:spcAft>
                <a:spcPts val="1200"/>
              </a:spcAft>
              <a:buFont typeface="Wingdings" panose="05000000000000000000" pitchFamily="2" charset="2"/>
              <a:buChar char="q"/>
            </a:pPr>
            <a:endParaRPr lang="fr-ca" sz="4000" dirty="0">
              <a:latin typeface="Arial" panose="020B0604020202020204" pitchFamily="34" charset="0"/>
              <a:sym typeface=""/>
            </a:endParaRPr>
          </a:p>
          <a:p>
            <a:pPr marL="4019550" lvl="8" indent="0" algn="l" rtl="0">
              <a:lnSpc>
                <a:spcPct val="100000"/>
              </a:lnSpc>
              <a:spcBef>
                <a:spcPts val="1200"/>
              </a:spcBef>
              <a:spcAft>
                <a:spcPts val="1200"/>
              </a:spcAft>
              <a:buNone/>
            </a:pPr>
            <a:r>
              <a:rPr lang="fr-ca" sz="3900" b="0" i="0" u="none" baseline="0" dirty="0">
                <a:latin typeface="Arial" panose="020B0604020202020204" pitchFamily="34" charset="0"/>
                <a:ea typeface="Arial" panose="020B0604020202020204" pitchFamily="34" charset="0"/>
                <a:cs typeface="Arial" panose="020B0604020202020204" pitchFamily="34" charset="0"/>
                <a:sym typeface=""/>
              </a:rPr>
              <a:t>Appelez-nous ou écrivez-nous :</a:t>
            </a:r>
          </a:p>
          <a:p>
            <a:pPr marL="4554538" lvl="8" indent="-534988" algn="l" rtl="0">
              <a:lnSpc>
                <a:spcPct val="100000"/>
              </a:lnSpc>
              <a:spcBef>
                <a:spcPts val="1200"/>
              </a:spcBef>
              <a:spcAft>
                <a:spcPts val="1200"/>
              </a:spcAft>
              <a:buFont typeface="Wingdings" panose="05000000000000000000" pitchFamily="2" charset="2"/>
              <a:buChar char="q"/>
            </a:pPr>
            <a:r>
              <a:rPr lang="fr-ca" sz="3900" b="0" i="0" u="none" baseline="0" dirty="0">
                <a:latin typeface="Arial" panose="020B0604020202020204" pitchFamily="34" charset="0"/>
                <a:ea typeface="Arial" panose="020B0604020202020204" pitchFamily="34" charset="0"/>
                <a:cs typeface="Arial" panose="020B0604020202020204" pitchFamily="34" charset="0"/>
                <a:sym typeface=""/>
              </a:rPr>
              <a:t>1-833-854-7628</a:t>
            </a:r>
          </a:p>
          <a:p>
            <a:pPr marL="4554538" lvl="8" indent="-534988" algn="l" rtl="0">
              <a:lnSpc>
                <a:spcPct val="100000"/>
              </a:lnSpc>
              <a:spcBef>
                <a:spcPts val="1200"/>
              </a:spcBef>
              <a:spcAft>
                <a:spcPts val="1200"/>
              </a:spcAft>
              <a:buFont typeface="Wingdings" panose="05000000000000000000" pitchFamily="2" charset="2"/>
              <a:buChar char="q"/>
            </a:pPr>
            <a:r>
              <a:rPr lang="fr-ca" sz="3900" b="0" i="0" u="none" kern="0" baseline="0" dirty="0">
                <a:solidFill>
                  <a:schemeClr val="accent1"/>
                </a:solidFill>
                <a:latin typeface="Arial" panose="020B0604020202020204" pitchFamily="34" charset="0"/>
                <a:ea typeface="Arial" panose="020B0604020202020204" pitchFamily="34" charset="0"/>
                <a:cs typeface="Arial" panose="020B0604020202020204" pitchFamily="34" charset="0"/>
                <a:sym typeface=""/>
                <a:hlinkClick r:id="rId5">
                  <a:extLst>
                    <a:ext uri="{A12FA001-AC4F-418D-AE19-62706E023703}">
                      <ahyp:hlinkClr xmlns:ahyp="http://schemas.microsoft.com/office/drawing/2018/hyperlinkcolor" val="tx"/>
                    </a:ext>
                  </a:extLst>
                </a:hlinkClick>
              </a:rPr>
              <a:t>ASC-NAC@canada.gc.ca</a:t>
            </a:r>
            <a:endParaRPr lang="fr-ca" sz="3900" kern="0" noProof="1">
              <a:solidFill>
                <a:schemeClr val="accent1"/>
              </a:solidFill>
              <a:latin typeface="Arial" panose="020B0604020202020204" pitchFamily="34" charset="0"/>
              <a:sym typeface=""/>
            </a:endParaRPr>
          </a:p>
          <a:p>
            <a:pPr marL="361950" indent="0" algn="l" rtl="0">
              <a:lnSpc>
                <a:spcPct val="105000"/>
              </a:lnSpc>
              <a:spcBef>
                <a:spcPts val="600"/>
              </a:spcBef>
              <a:buNone/>
            </a:pPr>
            <a:r>
              <a:rPr lang="fr-ca" sz="4000" b="0" i="0" u="none" baseline="0" dirty="0">
                <a:latin typeface="Arial" panose="020B0604020202020204" pitchFamily="34" charset="0"/>
                <a:ea typeface="Arial" panose="020B0604020202020204" pitchFamily="34" charset="0"/>
                <a:cs typeface="Arial" panose="020B0604020202020204" pitchFamily="34" charset="0"/>
                <a:sym typeface=""/>
              </a:rPr>
              <a:t> </a:t>
            </a:r>
            <a:endParaRPr lang="fr-ca" sz="4000" dirty="0">
              <a:latin typeface="Arial" panose="020B0604020202020204" pitchFamily="34" charset="0"/>
              <a:sym typeface=""/>
            </a:endParaRPr>
          </a:p>
        </p:txBody>
      </p:sp>
      <p:pic>
        <p:nvPicPr>
          <p:cNvPr id="6" name="Picture 5" descr="Code QR pour s'impliquer auprès de Normes d'accessibilité Canada.">
            <a:extLst>
              <a:ext uri="{FF2B5EF4-FFF2-40B4-BE49-F238E27FC236}">
                <a16:creationId xmlns:a16="http://schemas.microsoft.com/office/drawing/2014/main" id="{1E895BFC-361F-C2FE-9581-A50228D38A8E}"/>
              </a:ext>
            </a:extLst>
          </p:cNvPr>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568636" y="1401490"/>
            <a:ext cx="3191009" cy="4055019"/>
          </a:xfrm>
          <a:prstGeom prst="rect">
            <a:avLst/>
          </a:prstGeom>
        </p:spPr>
      </p:pic>
      <p:sp>
        <p:nvSpPr>
          <p:cNvPr id="5" name="Slide Number Placeholder 4">
            <a:extLst>
              <a:ext uri="{FF2B5EF4-FFF2-40B4-BE49-F238E27FC236}">
                <a16:creationId xmlns:a16="http://schemas.microsoft.com/office/drawing/2014/main" id="{82E1B8EA-F9BF-3C90-BA68-6DBF559D3878}"/>
              </a:ext>
            </a:extLst>
          </p:cNvPr>
          <p:cNvSpPr>
            <a:spLocks noGrp="1"/>
          </p:cNvSpPr>
          <p:nvPr>
            <p:ph type="sldNum" sz="quarter" idx="12"/>
          </p:nvPr>
        </p:nvSpPr>
        <p:spPr>
          <a:xfrm>
            <a:off x="4724400" y="6184477"/>
            <a:ext cx="2743200" cy="365125"/>
          </a:xfrm>
        </p:spPr>
        <p:txBody>
          <a:bodyPr/>
          <a:lstStyle/>
          <a:p>
            <a:pPr algn="ctr"/>
            <a:fld id="{382CAA5B-C0CD-41CE-A19A-E64AD47A34B0}" type="slidenum">
              <a:rPr lang="en-CA" sz="2400" b="1" smtClean="0">
                <a:solidFill>
                  <a:schemeClr val="bg1"/>
                </a:solidFill>
              </a:rPr>
              <a:pPr algn="ctr"/>
              <a:t>18</a:t>
            </a:fld>
            <a:endParaRPr lang="en-CA" sz="2400" b="1" dirty="0">
              <a:solidFill>
                <a:schemeClr val="bg1"/>
              </a:solidFill>
            </a:endParaRPr>
          </a:p>
        </p:txBody>
      </p:sp>
    </p:spTree>
    <p:extLst>
      <p:ext uri="{BB962C8B-B14F-4D97-AF65-F5344CB8AC3E}">
        <p14:creationId xmlns:p14="http://schemas.microsoft.com/office/powerpoint/2010/main" val="1851403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8AF5E2DD-7F75-2CF6-EB3C-6A5DBC3962BB}"/>
              </a:ext>
            </a:extLst>
          </p:cNvPr>
          <p:cNvSpPr txBox="1">
            <a:spLocks noGrp="1"/>
          </p:cNvSpPr>
          <p:nvPr>
            <p:ph type="title" idx="4294967295"/>
          </p:nvPr>
        </p:nvSpPr>
        <p:spPr>
          <a:xfrm>
            <a:off x="5885896" y="2076460"/>
            <a:ext cx="4684674" cy="2048203"/>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800" b="1" i="0" u="none" strike="noStrike" kern="1200" cap="none" spc="0" normalizeH="0" baseline="0" noProof="0" dirty="0">
                <a:ln>
                  <a:noFill/>
                </a:ln>
                <a:solidFill>
                  <a:schemeClr val="accent1">
                    <a:lumMod val="75000"/>
                  </a:schemeClr>
                </a:solidFill>
                <a:effectLst/>
                <a:uLnTx/>
                <a:uFillTx/>
                <a:latin typeface="Arial (Headings)"/>
                <a:ea typeface="+mn-ea"/>
                <a:cs typeface="+mn-cs"/>
              </a:rPr>
              <a:t>Merci!</a:t>
            </a:r>
            <a:endParaRPr kumimoji="0" lang="en-CA" sz="4800" b="1" i="0" u="none" strike="noStrike" kern="1200" cap="none" spc="0" normalizeH="0" baseline="0" noProof="0" dirty="0">
              <a:ln>
                <a:noFill/>
              </a:ln>
              <a:solidFill>
                <a:schemeClr val="accent1">
                  <a:lumMod val="75000"/>
                </a:schemeClr>
              </a:solidFill>
              <a:effectLst/>
              <a:uLnTx/>
              <a:uFillTx/>
              <a:latin typeface="Arial (Headings)"/>
              <a:ea typeface="+mn-ea"/>
              <a:cs typeface="+mn-cs"/>
            </a:endParaRPr>
          </a:p>
        </p:txBody>
      </p:sp>
      <p:pic>
        <p:nvPicPr>
          <p:cNvPr id="11" name="Content Placeholder 3" descr="Étapes pour dire merci en langue des signes. La première image est un clipart représentant une femme souriante aux cheveux bruns portant une chemise verte, avec les quatre doigts de sa main sur son menton, et une flèche indiquant de déplacer la main vers l’extérieur. La deuxième image montre le même clipart, avec la distance à laquelle la main doit s’éloigner.">
            <a:extLst>
              <a:ext uri="{FF2B5EF4-FFF2-40B4-BE49-F238E27FC236}">
                <a16:creationId xmlns:a16="http://schemas.microsoft.com/office/drawing/2014/main" id="{69C85E06-EAC0-5F5C-00FD-33B28CE4565E}"/>
              </a:ext>
            </a:extLst>
          </p:cNvPr>
          <p:cNvPicPr>
            <a:picLocks noChangeAspect="1" noChangeArrowheads="1"/>
          </p:cNvPicPr>
          <p:nvPr>
            <p:custDataLst>
              <p:tags r:id="rId1"/>
            </p:custDataLst>
          </p:nvPr>
        </p:nvPicPr>
        <p:blipFill rotWithShape="1">
          <a:blip r:embed="rId3">
            <a:extLst>
              <a:ext uri="{28A0092B-C50C-407E-A947-70E740481C1C}">
                <a14:useLocalDpi xmlns:a14="http://schemas.microsoft.com/office/drawing/2010/main" val="0"/>
              </a:ext>
            </a:extLst>
          </a:blip>
          <a:srcRect l="2446" r="-1" b="-1"/>
          <a:stretch/>
        </p:blipFill>
        <p:spPr bwMode="auto">
          <a:xfrm>
            <a:off x="838200" y="1786525"/>
            <a:ext cx="3817826" cy="2628072"/>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5" name="Slide Number Placeholder 4">
            <a:extLst>
              <a:ext uri="{FF2B5EF4-FFF2-40B4-BE49-F238E27FC236}">
                <a16:creationId xmlns:a16="http://schemas.microsoft.com/office/drawing/2014/main" id="{82E1B8EA-F9BF-3C90-BA68-6DBF559D3878}"/>
              </a:ext>
            </a:extLst>
          </p:cNvPr>
          <p:cNvSpPr>
            <a:spLocks noGrp="1"/>
          </p:cNvSpPr>
          <p:nvPr>
            <p:ph type="sldNum" sz="quarter" idx="12"/>
          </p:nvPr>
        </p:nvSpPr>
        <p:spPr>
          <a:xfrm>
            <a:off x="4724400" y="6196553"/>
            <a:ext cx="2743200" cy="365125"/>
          </a:xfrm>
        </p:spPr>
        <p:txBody>
          <a:bodyPr/>
          <a:lstStyle/>
          <a:p>
            <a:pPr algn="ctr"/>
            <a:fld id="{382CAA5B-C0CD-41CE-A19A-E64AD47A34B0}" type="slidenum">
              <a:rPr lang="en-CA" sz="2400" b="1" smtClean="0">
                <a:solidFill>
                  <a:schemeClr val="bg1"/>
                </a:solidFill>
              </a:rPr>
              <a:pPr algn="ctr"/>
              <a:t>19</a:t>
            </a:fld>
            <a:endParaRPr lang="en-CA" sz="2400" b="1" dirty="0">
              <a:solidFill>
                <a:schemeClr val="bg1"/>
              </a:solidFill>
            </a:endParaRPr>
          </a:p>
        </p:txBody>
      </p:sp>
    </p:spTree>
    <p:extLst>
      <p:ext uri="{BB962C8B-B14F-4D97-AF65-F5344CB8AC3E}">
        <p14:creationId xmlns:p14="http://schemas.microsoft.com/office/powerpoint/2010/main" val="383321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724D88A6-DF39-DA81-D49E-D2237E227F4D}"/>
              </a:ext>
            </a:extLst>
          </p:cNvPr>
          <p:cNvSpPr txBox="1">
            <a:spLocks noGrp="1"/>
          </p:cNvSpPr>
          <p:nvPr>
            <p:ph type="title" idx="4294967295"/>
          </p:nvPr>
        </p:nvSpPr>
        <p:spPr>
          <a:xfrm>
            <a:off x="1100831" y="650602"/>
            <a:ext cx="9833723" cy="2048203"/>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Accéder à l’interprétation en langue des signes québécoise (LSQ)</a:t>
            </a:r>
            <a:endPar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endParaRPr>
          </a:p>
        </p:txBody>
      </p:sp>
      <p:sp>
        <p:nvSpPr>
          <p:cNvPr id="3" name="Title 6">
            <a:extLst>
              <a:ext uri="{FF2B5EF4-FFF2-40B4-BE49-F238E27FC236}">
                <a16:creationId xmlns:a16="http://schemas.microsoft.com/office/drawing/2014/main" id="{84EC6F35-F80B-B18C-AFE4-8E7A475A63BB}"/>
              </a:ext>
            </a:extLst>
          </p:cNvPr>
          <p:cNvSpPr txBox="1">
            <a:spLocks/>
          </p:cNvSpPr>
          <p:nvPr/>
        </p:nvSpPr>
        <p:spPr>
          <a:xfrm>
            <a:off x="1100831" y="2974166"/>
            <a:ext cx="9833723" cy="986354"/>
          </a:xfrm>
          <a:prstGeom prst="rect">
            <a:avLst/>
          </a:prstGeom>
          <a:solidFill>
            <a:srgbClr val="E7E600"/>
          </a:solidFill>
          <a:ln w="12700" cap="flat" cmpd="sng" algn="ctr">
            <a:solidFill>
              <a:srgbClr val="E7E6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nSpc>
                <a:spcPct val="100000"/>
              </a:lnSpc>
              <a:spcBef>
                <a:spcPts val="0"/>
              </a:spcBef>
              <a:buFont typeface="Wingdings" panose="05000000000000000000" pitchFamily="2" charset="2"/>
              <a:buChar char="Ø"/>
              <a:defRPr/>
            </a:pPr>
            <a:r>
              <a:rPr lang="fr-FR" sz="2800" b="1" dirty="0">
                <a:solidFill>
                  <a:schemeClr val="accent1">
                    <a:lumMod val="75000"/>
                  </a:schemeClr>
                </a:solidFill>
                <a:latin typeface="Arial (Headings)"/>
              </a:rPr>
              <a:t>Cliquez sur « Langues des signes »</a:t>
            </a:r>
            <a:endParaRPr lang="en-CA" sz="2800" b="1" dirty="0">
              <a:solidFill>
                <a:schemeClr val="accent1">
                  <a:lumMod val="75000"/>
                </a:schemeClr>
              </a:solidFill>
              <a:latin typeface="Arial (Headings)"/>
            </a:endParaRPr>
          </a:p>
        </p:txBody>
      </p:sp>
      <p:pic>
        <p:nvPicPr>
          <p:cNvPr id="12" name="Picture 11" descr="Bouton de la langue des signes dans le lecteur de la Webémission. Deux mains blanches sur fond noir signant en langue des signes." title="Image">
            <a:extLst>
              <a:ext uri="{FF2B5EF4-FFF2-40B4-BE49-F238E27FC236}">
                <a16:creationId xmlns:a16="http://schemas.microsoft.com/office/drawing/2014/main" id="{9FFB534A-88F9-9D87-155E-8B227942E6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4154" y="3202764"/>
            <a:ext cx="558433" cy="585288"/>
          </a:xfrm>
          <a:prstGeom prst="rect">
            <a:avLst/>
          </a:prstGeom>
        </p:spPr>
      </p:pic>
      <p:sp>
        <p:nvSpPr>
          <p:cNvPr id="5" name="Slide Number Placeholder 4">
            <a:extLst>
              <a:ext uri="{FF2B5EF4-FFF2-40B4-BE49-F238E27FC236}">
                <a16:creationId xmlns:a16="http://schemas.microsoft.com/office/drawing/2014/main" id="{2416C7AF-AD7C-E70A-565C-F9170333CE52}"/>
              </a:ext>
            </a:extLst>
          </p:cNvPr>
          <p:cNvSpPr>
            <a:spLocks noGrp="1"/>
          </p:cNvSpPr>
          <p:nvPr>
            <p:ph type="sldNum" sz="quarter" idx="12"/>
          </p:nvPr>
        </p:nvSpPr>
        <p:spPr>
          <a:xfrm>
            <a:off x="4724400" y="6139015"/>
            <a:ext cx="2743200" cy="365125"/>
          </a:xfrm>
        </p:spPr>
        <p:txBody>
          <a:bodyPr/>
          <a:lstStyle/>
          <a:p>
            <a:pPr algn="ctr"/>
            <a:fld id="{382CAA5B-C0CD-41CE-A19A-E64AD47A34B0}" type="slidenum">
              <a:rPr lang="en-CA" sz="2400" b="1" smtClean="0">
                <a:solidFill>
                  <a:schemeClr val="bg1"/>
                </a:solidFill>
              </a:rPr>
              <a:pPr algn="ctr"/>
              <a:t>2</a:t>
            </a:fld>
            <a:endParaRPr lang="en-CA" sz="2400" b="1" dirty="0">
              <a:solidFill>
                <a:schemeClr val="bg1"/>
              </a:solidFill>
            </a:endParaRPr>
          </a:p>
        </p:txBody>
      </p:sp>
    </p:spTree>
    <p:extLst>
      <p:ext uri="{BB962C8B-B14F-4D97-AF65-F5344CB8AC3E}">
        <p14:creationId xmlns:p14="http://schemas.microsoft.com/office/powerpoint/2010/main" val="282163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a:extLst>
              <a:ext uri="{FF2B5EF4-FFF2-40B4-BE49-F238E27FC236}">
                <a16:creationId xmlns:a16="http://schemas.microsoft.com/office/drawing/2014/main" id="{9DD982DA-1EEC-4AC0-77A2-115EC87AD9E7}"/>
              </a:ext>
            </a:extLst>
          </p:cNvPr>
          <p:cNvSpPr txBox="1">
            <a:spLocks noGrp="1"/>
          </p:cNvSpPr>
          <p:nvPr>
            <p:ph type="title" idx="4294967295"/>
          </p:nvPr>
        </p:nvSpPr>
        <p:spPr>
          <a:xfrm>
            <a:off x="1316321" y="748260"/>
            <a:ext cx="9339881" cy="101124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Pour afficher les sous-titres</a:t>
            </a:r>
            <a:endPar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endParaRPr>
          </a:p>
        </p:txBody>
      </p:sp>
      <p:sp>
        <p:nvSpPr>
          <p:cNvPr id="12" name="Title 6">
            <a:extLst>
              <a:ext uri="{FF2B5EF4-FFF2-40B4-BE49-F238E27FC236}">
                <a16:creationId xmlns:a16="http://schemas.microsoft.com/office/drawing/2014/main" id="{30B4AED8-4022-95D9-33EF-4BD8370F1B16}"/>
              </a:ext>
            </a:extLst>
          </p:cNvPr>
          <p:cNvSpPr txBox="1">
            <a:spLocks/>
          </p:cNvSpPr>
          <p:nvPr/>
        </p:nvSpPr>
        <p:spPr>
          <a:xfrm>
            <a:off x="1316320" y="2098948"/>
            <a:ext cx="9339881" cy="1011247"/>
          </a:xfrm>
          <a:prstGeom prst="rect">
            <a:avLst/>
          </a:prstGeom>
          <a:solidFill>
            <a:srgbClr val="E7E600"/>
          </a:solidFill>
          <a:ln w="12700" cap="flat" cmpd="sng" algn="ctr">
            <a:solidFill>
              <a:srgbClr val="E7E6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nSpc>
                <a:spcPct val="100000"/>
              </a:lnSpc>
              <a:spcBef>
                <a:spcPts val="0"/>
              </a:spcBef>
              <a:buFont typeface="Wingdings" panose="05000000000000000000" pitchFamily="2" charset="2"/>
              <a:buChar char="Ø"/>
              <a:defRPr/>
            </a:pPr>
            <a:r>
              <a:rPr lang="fr-FR" sz="2800" b="1" dirty="0">
                <a:solidFill>
                  <a:schemeClr val="accent1">
                    <a:lumMod val="75000"/>
                  </a:schemeClr>
                </a:solidFill>
                <a:latin typeface="Arial" panose="020B0604020202020204" pitchFamily="34" charset="0"/>
                <a:cs typeface="Arial" panose="020B0604020202020204" pitchFamily="34" charset="0"/>
              </a:rPr>
              <a:t>Cliquez sur « Sous-titres »</a:t>
            </a:r>
            <a:endParaRPr lang="en-CA" sz="2800"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7" descr="Bouton de sous-titrage dans le lecteur de la Webémission. Infobulle contenant des lignes et un stylo indiquant le symbole des sous-titres." title="Image">
            <a:extLst>
              <a:ext uri="{FF2B5EF4-FFF2-40B4-BE49-F238E27FC236}">
                <a16:creationId xmlns:a16="http://schemas.microsoft.com/office/drawing/2014/main" id="{6E144731-8B7C-5276-3E93-47BA900BB62A}"/>
              </a:ext>
            </a:extLst>
          </p:cNvPr>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570981" y="2283578"/>
            <a:ext cx="641985" cy="641985"/>
          </a:xfrm>
          <a:prstGeom prst="rect">
            <a:avLst/>
          </a:prstGeom>
        </p:spPr>
      </p:pic>
      <p:sp>
        <p:nvSpPr>
          <p:cNvPr id="5" name="Slide Number Placeholder 4">
            <a:extLst>
              <a:ext uri="{FF2B5EF4-FFF2-40B4-BE49-F238E27FC236}">
                <a16:creationId xmlns:a16="http://schemas.microsoft.com/office/drawing/2014/main" id="{2416C7AF-AD7C-E70A-565C-F9170333CE52}"/>
              </a:ext>
            </a:extLst>
          </p:cNvPr>
          <p:cNvSpPr>
            <a:spLocks noGrp="1"/>
          </p:cNvSpPr>
          <p:nvPr>
            <p:ph type="sldNum" sz="quarter" idx="12"/>
          </p:nvPr>
        </p:nvSpPr>
        <p:spPr>
          <a:xfrm>
            <a:off x="4724399" y="6209623"/>
            <a:ext cx="2743200" cy="365125"/>
          </a:xfrm>
        </p:spPr>
        <p:txBody>
          <a:bodyPr/>
          <a:lstStyle/>
          <a:p>
            <a:pPr algn="ctr"/>
            <a:fld id="{382CAA5B-C0CD-41CE-A19A-E64AD47A34B0}" type="slidenum">
              <a:rPr lang="en-CA" sz="2400" b="1" smtClean="0">
                <a:solidFill>
                  <a:schemeClr val="bg1"/>
                </a:solidFill>
              </a:rPr>
              <a:pPr algn="ctr"/>
              <a:t>3</a:t>
            </a:fld>
            <a:endParaRPr lang="en-CA" sz="2400" b="1" dirty="0">
              <a:solidFill>
                <a:schemeClr val="bg1"/>
              </a:solidFill>
            </a:endParaRPr>
          </a:p>
        </p:txBody>
      </p:sp>
    </p:spTree>
    <p:extLst>
      <p:ext uri="{BB962C8B-B14F-4D97-AF65-F5344CB8AC3E}">
        <p14:creationId xmlns:p14="http://schemas.microsoft.com/office/powerpoint/2010/main" val="279873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a:extLst>
              <a:ext uri="{FF2B5EF4-FFF2-40B4-BE49-F238E27FC236}">
                <a16:creationId xmlns:a16="http://schemas.microsoft.com/office/drawing/2014/main" id="{89F090AB-5BF3-5D30-5E36-871B222B7F1F}"/>
              </a:ext>
            </a:extLst>
          </p:cNvPr>
          <p:cNvSpPr txBox="1">
            <a:spLocks noGrp="1"/>
          </p:cNvSpPr>
          <p:nvPr>
            <p:ph type="title" idx="4294967295"/>
          </p:nvPr>
        </p:nvSpPr>
        <p:spPr>
          <a:xfrm>
            <a:off x="1482527" y="714541"/>
            <a:ext cx="9339881" cy="101124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En cas de problèmes techniques</a:t>
            </a:r>
            <a:endPar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endParaRPr>
          </a:p>
        </p:txBody>
      </p:sp>
      <p:sp>
        <p:nvSpPr>
          <p:cNvPr id="9" name="Title 6">
            <a:extLst>
              <a:ext uri="{FF2B5EF4-FFF2-40B4-BE49-F238E27FC236}">
                <a16:creationId xmlns:a16="http://schemas.microsoft.com/office/drawing/2014/main" id="{78744F9A-3520-446B-0D82-E89103238121}"/>
              </a:ext>
            </a:extLst>
          </p:cNvPr>
          <p:cNvSpPr txBox="1">
            <a:spLocks/>
          </p:cNvSpPr>
          <p:nvPr/>
        </p:nvSpPr>
        <p:spPr>
          <a:xfrm>
            <a:off x="1482526" y="2039190"/>
            <a:ext cx="9339881" cy="2248725"/>
          </a:xfrm>
          <a:prstGeom prst="rect">
            <a:avLst/>
          </a:prstGeom>
          <a:solidFill>
            <a:srgbClr val="E7E600"/>
          </a:solidFill>
          <a:ln w="12700" cap="flat" cmpd="sng" algn="ctr">
            <a:solidFill>
              <a:srgbClr val="E7E6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nSpc>
                <a:spcPct val="100000"/>
              </a:lnSpc>
              <a:spcBef>
                <a:spcPts val="1200"/>
              </a:spcBef>
              <a:spcAft>
                <a:spcPts val="1200"/>
              </a:spcAft>
              <a:buFont typeface="Wingdings" panose="05000000000000000000" pitchFamily="2" charset="2"/>
              <a:buChar char="Ø"/>
              <a:defRPr/>
            </a:pPr>
            <a:r>
              <a:rPr lang="fr-FR" sz="2800" b="1" dirty="0">
                <a:solidFill>
                  <a:schemeClr val="accent1">
                    <a:lumMod val="75000"/>
                  </a:schemeClr>
                </a:solidFill>
                <a:latin typeface="Arial" panose="020B0604020202020204" pitchFamily="34" charset="0"/>
                <a:cs typeface="Arial" panose="020B0604020202020204" pitchFamily="34" charset="0"/>
              </a:rPr>
              <a:t>Cliquez sur « Aide »</a:t>
            </a:r>
          </a:p>
          <a:p>
            <a:pPr marL="457200" indent="-457200">
              <a:lnSpc>
                <a:spcPct val="100000"/>
              </a:lnSpc>
              <a:spcBef>
                <a:spcPts val="1200"/>
              </a:spcBef>
              <a:spcAft>
                <a:spcPts val="1200"/>
              </a:spcAft>
              <a:buFont typeface="Wingdings" panose="05000000000000000000" pitchFamily="2" charset="2"/>
              <a:buChar char="Ø"/>
              <a:defRPr/>
            </a:pPr>
            <a:r>
              <a:rPr lang="fr-FR" sz="2800" b="1" dirty="0">
                <a:solidFill>
                  <a:schemeClr val="accent1">
                    <a:lumMod val="75000"/>
                  </a:schemeClr>
                </a:solidFill>
                <a:latin typeface="Arial" panose="020B0604020202020204" pitchFamily="34" charset="0"/>
                <a:cs typeface="Arial" panose="020B0604020202020204" pitchFamily="34" charset="0"/>
              </a:rPr>
              <a:t>Écrivez à </a:t>
            </a:r>
            <a:r>
              <a:rPr lang="fr-FR" sz="2800" b="1" dirty="0">
                <a:solidFill>
                  <a:schemeClr val="accent1">
                    <a:lumMod val="75000"/>
                  </a:schemeClr>
                </a:solidFill>
                <a:latin typeface="Arial" panose="020B0604020202020204" pitchFamily="34" charset="0"/>
                <a:cs typeface="Arial" panose="020B0604020202020204" pitchFamily="34" charset="0"/>
                <a:hlinkClick r:id="rId3"/>
              </a:rPr>
              <a:t>helpdesk@collaboratevideo.net</a:t>
            </a:r>
            <a:endParaRPr lang="en-CA" sz="2800"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5" descr="Bouton Aide">
            <a:extLst>
              <a:ext uri="{FF2B5EF4-FFF2-40B4-BE49-F238E27FC236}">
                <a16:creationId xmlns:a16="http://schemas.microsoft.com/office/drawing/2014/main" id="{A2D8FF7F-BF12-5382-D605-57B61A230B44}"/>
              </a:ext>
            </a:extLst>
          </p:cNvPr>
          <p:cNvPicPr>
            <a:picLocks noChangeAspect="1"/>
          </p:cNvPicPr>
          <p:nvPr>
            <p:custDataLst>
              <p:tags r:id="rId1"/>
            </p:custDataLst>
          </p:nvPr>
        </p:nvPicPr>
        <p:blipFill>
          <a:blip r:embed="rId4"/>
          <a:stretch>
            <a:fillRect/>
          </a:stretch>
        </p:blipFill>
        <p:spPr>
          <a:xfrm>
            <a:off x="5730095" y="2549403"/>
            <a:ext cx="536494" cy="560881"/>
          </a:xfrm>
          <a:prstGeom prst="rect">
            <a:avLst/>
          </a:prstGeom>
        </p:spPr>
      </p:pic>
      <p:sp>
        <p:nvSpPr>
          <p:cNvPr id="5" name="Slide Number Placeholder 4">
            <a:extLst>
              <a:ext uri="{FF2B5EF4-FFF2-40B4-BE49-F238E27FC236}">
                <a16:creationId xmlns:a16="http://schemas.microsoft.com/office/drawing/2014/main" id="{2416C7AF-AD7C-E70A-565C-F9170333CE52}"/>
              </a:ext>
            </a:extLst>
          </p:cNvPr>
          <p:cNvSpPr>
            <a:spLocks noGrp="1"/>
          </p:cNvSpPr>
          <p:nvPr>
            <p:ph type="sldNum" sz="quarter" idx="12"/>
          </p:nvPr>
        </p:nvSpPr>
        <p:spPr>
          <a:xfrm>
            <a:off x="4724398" y="6187674"/>
            <a:ext cx="2743200" cy="365125"/>
          </a:xfrm>
        </p:spPr>
        <p:txBody>
          <a:bodyPr/>
          <a:lstStyle/>
          <a:p>
            <a:pPr algn="ctr"/>
            <a:fld id="{382CAA5B-C0CD-41CE-A19A-E64AD47A34B0}" type="slidenum">
              <a:rPr lang="en-CA" sz="2400" b="1" smtClean="0">
                <a:solidFill>
                  <a:schemeClr val="bg1"/>
                </a:solidFill>
              </a:rPr>
              <a:pPr algn="ctr"/>
              <a:t>4</a:t>
            </a:fld>
            <a:endParaRPr lang="en-CA" sz="2400" b="1" dirty="0">
              <a:solidFill>
                <a:schemeClr val="bg1"/>
              </a:solidFill>
            </a:endParaRPr>
          </a:p>
        </p:txBody>
      </p:sp>
    </p:spTree>
    <p:extLst>
      <p:ext uri="{BB962C8B-B14F-4D97-AF65-F5344CB8AC3E}">
        <p14:creationId xmlns:p14="http://schemas.microsoft.com/office/powerpoint/2010/main" val="325963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8A901BA1-64C7-CFD6-D353-A765C9394732}"/>
              </a:ext>
            </a:extLst>
          </p:cNvPr>
          <p:cNvSpPr txBox="1">
            <a:spLocks noGrp="1"/>
          </p:cNvSpPr>
          <p:nvPr>
            <p:ph type="title" idx="4294967295"/>
          </p:nvPr>
        </p:nvSpPr>
        <p:spPr>
          <a:xfrm>
            <a:off x="1426059" y="656180"/>
            <a:ext cx="9339881" cy="101124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En cas de connexion trop lente</a:t>
            </a:r>
            <a:endPar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endParaRPr>
          </a:p>
        </p:txBody>
      </p:sp>
      <p:sp>
        <p:nvSpPr>
          <p:cNvPr id="6" name="Title 6">
            <a:extLst>
              <a:ext uri="{FF2B5EF4-FFF2-40B4-BE49-F238E27FC236}">
                <a16:creationId xmlns:a16="http://schemas.microsoft.com/office/drawing/2014/main" id="{EF56FEC9-9BBD-4A46-C734-450C0D869493}"/>
              </a:ext>
            </a:extLst>
          </p:cNvPr>
          <p:cNvSpPr txBox="1">
            <a:spLocks/>
          </p:cNvSpPr>
          <p:nvPr/>
        </p:nvSpPr>
        <p:spPr>
          <a:xfrm>
            <a:off x="1426058" y="2003001"/>
            <a:ext cx="9339881" cy="2693642"/>
          </a:xfrm>
          <a:prstGeom prst="rect">
            <a:avLst/>
          </a:prstGeom>
          <a:solidFill>
            <a:srgbClr val="E7E600"/>
          </a:solidFill>
          <a:ln w="12700" cap="flat" cmpd="sng" algn="ctr">
            <a:solidFill>
              <a:srgbClr val="E7E6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00000"/>
              </a:lnSpc>
              <a:spcBef>
                <a:spcPts val="1200"/>
              </a:spcBef>
              <a:spcAft>
                <a:spcPts val="1200"/>
              </a:spcAft>
              <a:defRPr/>
            </a:pPr>
            <a:r>
              <a:rPr lang="fr-FR" sz="2800" b="1" dirty="0">
                <a:solidFill>
                  <a:schemeClr val="accent1">
                    <a:lumMod val="75000"/>
                  </a:schemeClr>
                </a:solidFill>
                <a:latin typeface="Arial" panose="020B0604020202020204" pitchFamily="34" charset="0"/>
                <a:cs typeface="Arial" panose="020B0604020202020204" pitchFamily="34" charset="0"/>
              </a:rPr>
              <a:t>Éteignez la vidéo</a:t>
            </a:r>
          </a:p>
          <a:p>
            <a:pPr marL="457200" indent="-457200">
              <a:lnSpc>
                <a:spcPct val="100000"/>
              </a:lnSpc>
              <a:spcBef>
                <a:spcPts val="1200"/>
              </a:spcBef>
              <a:spcAft>
                <a:spcPts val="1200"/>
              </a:spcAft>
              <a:buFont typeface="Wingdings" panose="05000000000000000000" pitchFamily="2" charset="2"/>
              <a:buChar char="Ø"/>
              <a:defRPr/>
            </a:pPr>
            <a:r>
              <a:rPr lang="fr-FR" sz="2800" b="1" dirty="0">
                <a:solidFill>
                  <a:schemeClr val="accent1">
                    <a:lumMod val="75000"/>
                  </a:schemeClr>
                </a:solidFill>
                <a:latin typeface="Arial" panose="020B0604020202020204" pitchFamily="34" charset="0"/>
                <a:cs typeface="Arial" panose="020B0604020202020204" pitchFamily="34" charset="0"/>
              </a:rPr>
              <a:t>Cliquez sur « Paramètres »</a:t>
            </a:r>
          </a:p>
          <a:p>
            <a:pPr marL="457200" indent="-457200">
              <a:lnSpc>
                <a:spcPct val="100000"/>
              </a:lnSpc>
              <a:spcBef>
                <a:spcPts val="1200"/>
              </a:spcBef>
              <a:spcAft>
                <a:spcPts val="1200"/>
              </a:spcAft>
              <a:buFont typeface="Wingdings" panose="05000000000000000000" pitchFamily="2" charset="2"/>
              <a:buChar char="Ø"/>
              <a:defRPr/>
            </a:pPr>
            <a:r>
              <a:rPr lang="fr-FR" sz="2800" b="1" dirty="0">
                <a:solidFill>
                  <a:schemeClr val="accent1">
                    <a:lumMod val="75000"/>
                  </a:schemeClr>
                </a:solidFill>
                <a:latin typeface="Arial" panose="020B0604020202020204" pitchFamily="34" charset="0"/>
                <a:cs typeface="Arial" panose="020B0604020202020204" pitchFamily="34" charset="0"/>
              </a:rPr>
              <a:t>Choisissez « Audio  uniquement </a:t>
            </a:r>
            <a:r>
              <a:rPr lang="fr-FR" b="1" dirty="0">
                <a:solidFill>
                  <a:schemeClr val="accent1">
                    <a:lumMod val="75000"/>
                  </a:schemeClr>
                </a:solidFill>
                <a:latin typeface="Arial (Headings)"/>
              </a:rPr>
              <a:t>»</a:t>
            </a:r>
          </a:p>
        </p:txBody>
      </p:sp>
      <p:pic>
        <p:nvPicPr>
          <p:cNvPr id="3" name="Picture 12" descr="Bouton Paramètres">
            <a:extLst>
              <a:ext uri="{FF2B5EF4-FFF2-40B4-BE49-F238E27FC236}">
                <a16:creationId xmlns:a16="http://schemas.microsoft.com/office/drawing/2014/main" id="{E2EFB2C6-E19F-3783-51F8-D84AE5FBF9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808" y="2993194"/>
            <a:ext cx="563729" cy="516425"/>
          </a:xfrm>
          <a:prstGeom prst="rect">
            <a:avLst/>
          </a:prstGeom>
        </p:spPr>
      </p:pic>
      <p:sp>
        <p:nvSpPr>
          <p:cNvPr id="5" name="Slide Number Placeholder 4">
            <a:extLst>
              <a:ext uri="{FF2B5EF4-FFF2-40B4-BE49-F238E27FC236}">
                <a16:creationId xmlns:a16="http://schemas.microsoft.com/office/drawing/2014/main" id="{2416C7AF-AD7C-E70A-565C-F9170333CE52}"/>
              </a:ext>
            </a:extLst>
          </p:cNvPr>
          <p:cNvSpPr>
            <a:spLocks noGrp="1"/>
          </p:cNvSpPr>
          <p:nvPr>
            <p:ph type="sldNum" sz="quarter" idx="12"/>
          </p:nvPr>
        </p:nvSpPr>
        <p:spPr>
          <a:xfrm>
            <a:off x="4724400" y="6125531"/>
            <a:ext cx="2743200" cy="365125"/>
          </a:xfrm>
        </p:spPr>
        <p:txBody>
          <a:bodyPr/>
          <a:lstStyle/>
          <a:p>
            <a:pPr algn="ctr"/>
            <a:fld id="{382CAA5B-C0CD-41CE-A19A-E64AD47A34B0}" type="slidenum">
              <a:rPr lang="en-CA" sz="2400" b="1" smtClean="0">
                <a:solidFill>
                  <a:schemeClr val="bg1"/>
                </a:solidFill>
              </a:rPr>
              <a:pPr algn="ctr"/>
              <a:t>5</a:t>
            </a:fld>
            <a:endParaRPr lang="en-CA" sz="2400" b="1" dirty="0">
              <a:solidFill>
                <a:schemeClr val="bg1"/>
              </a:solidFill>
            </a:endParaRPr>
          </a:p>
        </p:txBody>
      </p:sp>
    </p:spTree>
    <p:extLst>
      <p:ext uri="{BB962C8B-B14F-4D97-AF65-F5344CB8AC3E}">
        <p14:creationId xmlns:p14="http://schemas.microsoft.com/office/powerpoint/2010/main" val="1771046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344073" y="1346828"/>
            <a:ext cx="11503854" cy="4164343"/>
          </a:xfrm>
        </p:spPr>
        <p:txBody>
          <a:bodyPr>
            <a:normAutofit lnSpcReduction="10000"/>
          </a:bodyPr>
          <a:lstStyle/>
          <a:p>
            <a:pPr marL="361950" indent="0" algn="l" rtl="0">
              <a:lnSpc>
                <a:spcPct val="105000"/>
              </a:lnSpc>
              <a:spcBef>
                <a:spcPts val="600"/>
              </a:spcBef>
              <a:buNone/>
            </a:pPr>
            <a:r>
              <a:rPr lang="fr-ca" b="0" i="0" u="none" kern="0" baseline="0" dirty="0">
                <a:solidFill>
                  <a:schemeClr val="tx1">
                    <a:lumMod val="100000"/>
                  </a:schemeClr>
                </a:solidFill>
                <a:effectLst/>
                <a:latin typeface="Arial" panose="020B0604020202020204" pitchFamily="34" charset="0"/>
                <a:ea typeface="Times New Roman" panose="02020603050405020304" pitchFamily="18" charset="0"/>
                <a:cs typeface="Arial" panose="020B0604020202020204" pitchFamily="34" charset="0"/>
                <a:sym typeface=""/>
              </a:rPr>
              <a:t>Nous rendons hommage au peuple algonquin, qui est le gardien traditionnel de ces terres. Nous reconnaissons leur relation de longue date avec ce territoire, qui demeure non cédé. Nous rendons hommage à tous les </a:t>
            </a:r>
            <a:r>
              <a:rPr lang="fr-ca" kern="0" dirty="0">
                <a:solidFill>
                  <a:schemeClr val="tx1">
                    <a:lumMod val="100000"/>
                  </a:schemeClr>
                </a:solidFill>
                <a:latin typeface="Arial" panose="020B0604020202020204" pitchFamily="34" charset="0"/>
                <a:ea typeface="Times New Roman" panose="02020603050405020304" pitchFamily="18" charset="0"/>
                <a:cs typeface="Arial" panose="020B0604020202020204" pitchFamily="34" charset="0"/>
                <a:sym typeface=""/>
              </a:rPr>
              <a:t>p</a:t>
            </a:r>
            <a:r>
              <a:rPr lang="fr-ca" b="0" i="0" u="none" kern="0" baseline="0" dirty="0">
                <a:solidFill>
                  <a:schemeClr val="tx1">
                    <a:lumMod val="100000"/>
                  </a:schemeClr>
                </a:solidFill>
                <a:effectLst/>
                <a:latin typeface="Arial" panose="020B0604020202020204" pitchFamily="34" charset="0"/>
                <a:ea typeface="Times New Roman" panose="02020603050405020304" pitchFamily="18" charset="0"/>
                <a:cs typeface="Arial" panose="020B0604020202020204" pitchFamily="34" charset="0"/>
                <a:sym typeface=""/>
              </a:rPr>
              <a:t>euples autochtones dans cette région, qui proviennent de toutes les nations du Canada, et qui considèrent </a:t>
            </a:r>
            <a:r>
              <a:rPr lang="fr-ca" b="0" i="0" u="none" kern="0" baseline="0" dirty="0">
                <a:solidFill>
                  <a:schemeClr val="tx1">
                    <a:lumMod val="100000"/>
                  </a:schemeClr>
                </a:solidFill>
                <a:latin typeface="Arial" panose="020B0604020202020204" pitchFamily="34" charset="0"/>
                <a:ea typeface="Times New Roman" panose="02020603050405020304" pitchFamily="18" charset="0"/>
                <a:cs typeface="Arial" panose="020B0604020202020204" pitchFamily="34" charset="0"/>
                <a:sym typeface=""/>
              </a:rPr>
              <a:t>la région de la capitale nationale </a:t>
            </a:r>
            <a:r>
              <a:rPr lang="fr-ca" b="0" i="0" u="none" kern="0" baseline="0" dirty="0">
                <a:solidFill>
                  <a:schemeClr val="tx1">
                    <a:lumMod val="100000"/>
                  </a:schemeClr>
                </a:solidFill>
                <a:effectLst/>
                <a:latin typeface="Arial" panose="020B0604020202020204" pitchFamily="34" charset="0"/>
                <a:ea typeface="Times New Roman" panose="02020603050405020304" pitchFamily="18" charset="0"/>
                <a:cs typeface="Arial" panose="020B0604020202020204" pitchFamily="34" charset="0"/>
                <a:sym typeface=""/>
              </a:rPr>
              <a:t>comme leur patrie. Nous reconnaissons les gardiens du savoir traditionnel, qu’ils soient jeunes ou âgés. Et nous rendons hommage à leurs courageux dirigeants passés, présents et futurs. Nous vous encourageons à vous renseigner sur les </a:t>
            </a:r>
            <a:r>
              <a:rPr lang="fr-ca" kern="0" dirty="0">
                <a:solidFill>
                  <a:schemeClr val="tx1">
                    <a:lumMod val="100000"/>
                  </a:schemeClr>
                </a:solidFill>
                <a:latin typeface="Arial" panose="020B0604020202020204" pitchFamily="34" charset="0"/>
                <a:ea typeface="Times New Roman" panose="02020603050405020304" pitchFamily="18" charset="0"/>
                <a:cs typeface="Arial" panose="020B0604020202020204" pitchFamily="34" charset="0"/>
                <a:sym typeface=""/>
              </a:rPr>
              <a:t>p</a:t>
            </a:r>
            <a:r>
              <a:rPr lang="fr-ca" b="0" i="0" u="none" kern="0" baseline="0" dirty="0">
                <a:solidFill>
                  <a:schemeClr val="tx1">
                    <a:lumMod val="100000"/>
                  </a:schemeClr>
                </a:solidFill>
                <a:effectLst/>
                <a:latin typeface="Arial" panose="020B0604020202020204" pitchFamily="34" charset="0"/>
                <a:ea typeface="Times New Roman" panose="02020603050405020304" pitchFamily="18" charset="0"/>
                <a:cs typeface="Arial" panose="020B0604020202020204" pitchFamily="34" charset="0"/>
                <a:sym typeface=""/>
              </a:rPr>
              <a:t>euples et les terres autochtones de votre région.</a:t>
            </a:r>
            <a:endParaRPr lang="fr-ca" kern="0" dirty="0">
              <a:solidFill>
                <a:schemeClr val="tx1">
                  <a:lumMod val="100000"/>
                </a:schemeClr>
              </a:solidFill>
              <a:effectLst/>
              <a:latin typeface="Arial" panose="020B0604020202020204" pitchFamily="34" charset="0"/>
              <a:ea typeface="Calibri" panose="020F0502020204030204" pitchFamily="34" charset="0"/>
              <a:cs typeface="Arial" panose="020B0604020202020204" pitchFamily="34" charset="0"/>
              <a:sym typeface=""/>
            </a:endParaRPr>
          </a:p>
          <a:p>
            <a:pPr marL="361950" indent="0" algn="l" rtl="0">
              <a:lnSpc>
                <a:spcPct val="105000"/>
              </a:lnSpc>
              <a:spcBef>
                <a:spcPts val="600"/>
              </a:spcBef>
              <a:buNone/>
            </a:pPr>
            <a:endParaRPr lang="fr-ca" sz="3000" dirty="0">
              <a:latin typeface="Arial" panose="020B0604020202020204" pitchFamily="34" charset="0"/>
              <a:cs typeface="Arial" panose="020B0604020202020204" pitchFamily="34" charset="0"/>
            </a:endParaRPr>
          </a:p>
        </p:txBody>
      </p:sp>
      <p:sp>
        <p:nvSpPr>
          <p:cNvPr id="3" name="Titre 2"/>
          <p:cNvSpPr>
            <a:spLocks noGrp="1"/>
          </p:cNvSpPr>
          <p:nvPr>
            <p:ph type="title"/>
            <p:custDataLst>
              <p:tags r:id="rId2"/>
            </p:custDataLst>
          </p:nvPr>
        </p:nvSpPr>
        <p:spPr>
          <a:xfrm>
            <a:off x="1782617" y="368903"/>
            <a:ext cx="8098210" cy="1166218"/>
          </a:xfrm>
        </p:spPr>
        <p:txBody>
          <a:bodyPr>
            <a:noAutofit/>
          </a:bodyPr>
          <a:lstStyle/>
          <a:p>
            <a:pPr algn="l" rtl="0"/>
            <a:r>
              <a:rPr lang="fr-ca" b="1" i="0" u="none" baseline="0" dirty="0">
                <a:latin typeface="Arial (Headings)"/>
                <a:cs typeface="+mn-cs"/>
                <a:sym typeface=""/>
              </a:rPr>
              <a:t>Reconnaissance du territoire</a:t>
            </a:r>
            <a:endParaRPr lang="fr-ca" dirty="0">
              <a:latin typeface="Arial (Headings)"/>
              <a:cs typeface="+mn-cs"/>
              <a:sym typeface=""/>
            </a:endParaRPr>
          </a:p>
        </p:txBody>
      </p:sp>
      <p:sp>
        <p:nvSpPr>
          <p:cNvPr id="5" name="Slide Number Placeholder 4">
            <a:extLst>
              <a:ext uri="{FF2B5EF4-FFF2-40B4-BE49-F238E27FC236}">
                <a16:creationId xmlns:a16="http://schemas.microsoft.com/office/drawing/2014/main" id="{2416C7AF-AD7C-E70A-565C-F9170333CE52}"/>
              </a:ext>
            </a:extLst>
          </p:cNvPr>
          <p:cNvSpPr>
            <a:spLocks noGrp="1"/>
          </p:cNvSpPr>
          <p:nvPr>
            <p:ph type="sldNum" sz="quarter" idx="12"/>
          </p:nvPr>
        </p:nvSpPr>
        <p:spPr>
          <a:xfrm>
            <a:off x="4724400" y="6123971"/>
            <a:ext cx="2743200" cy="365125"/>
          </a:xfrm>
        </p:spPr>
        <p:txBody>
          <a:bodyPr/>
          <a:lstStyle/>
          <a:p>
            <a:pPr algn="ctr"/>
            <a:fld id="{382CAA5B-C0CD-41CE-A19A-E64AD47A34B0}" type="slidenum">
              <a:rPr lang="en-CA" sz="2400" b="1" smtClean="0">
                <a:solidFill>
                  <a:schemeClr val="bg1"/>
                </a:solidFill>
              </a:rPr>
              <a:pPr algn="ctr"/>
              <a:t>6</a:t>
            </a:fld>
            <a:endParaRPr lang="en-CA" sz="2400" b="1" dirty="0">
              <a:solidFill>
                <a:schemeClr val="bg1"/>
              </a:solidFill>
            </a:endParaRPr>
          </a:p>
        </p:txBody>
      </p:sp>
    </p:spTree>
    <p:extLst>
      <p:ext uri="{BB962C8B-B14F-4D97-AF65-F5344CB8AC3E}">
        <p14:creationId xmlns:p14="http://schemas.microsoft.com/office/powerpoint/2010/main" val="367325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852756" y="1518470"/>
            <a:ext cx="10904860" cy="3902599"/>
          </a:xfrm>
        </p:spPr>
        <p:txBody>
          <a:bodyPr>
            <a:normAutofit/>
          </a:bodyPr>
          <a:lstStyle/>
          <a:p>
            <a:pPr marL="0" indent="0" algn="l" rtl="0">
              <a:lnSpc>
                <a:spcPct val="110000"/>
              </a:lnSpc>
              <a:spcBef>
                <a:spcPts val="0"/>
              </a:spcBef>
              <a:spcAft>
                <a:spcPts val="1500"/>
              </a:spcAft>
              <a:buNone/>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Guidée par la feuille de route Destination 2040, notre mission demeure de :</a:t>
            </a:r>
          </a:p>
          <a:p>
            <a:pPr marL="896938" indent="-534988" algn="l" rtl="0">
              <a:lnSpc>
                <a:spcPct val="110000"/>
              </a:lnSpc>
              <a:spcBef>
                <a:spcPts val="0"/>
              </a:spcBef>
              <a:spcAft>
                <a:spcPts val="15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Soutenir la recherche sur l’accessibilité </a:t>
            </a:r>
          </a:p>
          <a:p>
            <a:pPr marL="896938" indent="-534988" algn="l" rtl="0">
              <a:lnSpc>
                <a:spcPct val="110000"/>
              </a:lnSpc>
              <a:spcBef>
                <a:spcPts val="0"/>
              </a:spcBef>
              <a:spcAft>
                <a:spcPts val="15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Élaborer des normes d’accessibilité</a:t>
            </a:r>
          </a:p>
          <a:p>
            <a:pPr marL="896938" indent="-534988" algn="l" rtl="0">
              <a:lnSpc>
                <a:spcPct val="110000"/>
              </a:lnSpc>
              <a:spcBef>
                <a:spcPts val="0"/>
              </a:spcBef>
              <a:spcAft>
                <a:spcPts val="15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Établir des relations durables avec différents acteurs et organismes</a:t>
            </a:r>
            <a:endParaRPr lang="fr-ca" dirty="0">
              <a:latin typeface="Arial" panose="020B0604020202020204" pitchFamily="34" charset="0"/>
              <a:cs typeface="Arial" panose="020B0604020202020204" pitchFamily="34" charset="0"/>
              <a:sym typeface=""/>
            </a:endParaRPr>
          </a:p>
        </p:txBody>
      </p:sp>
      <p:sp>
        <p:nvSpPr>
          <p:cNvPr id="3" name="Titre 2"/>
          <p:cNvSpPr>
            <a:spLocks noGrp="1"/>
          </p:cNvSpPr>
          <p:nvPr>
            <p:ph type="title"/>
            <p:custDataLst>
              <p:tags r:id="rId2"/>
            </p:custDataLst>
          </p:nvPr>
        </p:nvSpPr>
        <p:spPr>
          <a:xfrm>
            <a:off x="914399" y="414554"/>
            <a:ext cx="10150867" cy="1166218"/>
          </a:xfrm>
        </p:spPr>
        <p:txBody>
          <a:bodyPr>
            <a:normAutofit/>
          </a:bodyPr>
          <a:lstStyle/>
          <a:p>
            <a:pPr algn="ctr" rtl="0"/>
            <a:r>
              <a:rPr lang="fr-ca" b="1" i="0" u="none" kern="0" baseline="0" dirty="0">
                <a:solidFill>
                  <a:schemeClr val="tx1">
                    <a:lumMod val="100000"/>
                  </a:schemeClr>
                </a:solidFill>
                <a:latin typeface="Arial (Headings)"/>
                <a:cs typeface="+mn-cs"/>
                <a:sym typeface=""/>
              </a:rPr>
              <a:t>Bilan de l’année</a:t>
            </a:r>
            <a:r>
              <a:rPr lang="fr-ca" sz="3600" b="1" i="0" u="none" kern="0" baseline="0" dirty="0">
                <a:solidFill>
                  <a:schemeClr val="tx1">
                    <a:lumMod val="100000"/>
                  </a:schemeClr>
                </a:solidFill>
                <a:latin typeface="Arial (Headings)"/>
                <a:cs typeface="+mn-cs"/>
                <a:sym typeface=""/>
              </a:rPr>
              <a:t> </a:t>
            </a:r>
            <a:endParaRPr lang="fr-ca" sz="3600" b="1" kern="0" dirty="0">
              <a:solidFill>
                <a:schemeClr val="tx1">
                  <a:lumMod val="100000"/>
                </a:schemeClr>
              </a:solidFill>
              <a:latin typeface="Arial (Headings)"/>
              <a:cs typeface="+mn-cs"/>
              <a:sym typeface=""/>
            </a:endParaRPr>
          </a:p>
        </p:txBody>
      </p:sp>
      <p:sp>
        <p:nvSpPr>
          <p:cNvPr id="5" name="Slide Number Placeholder 4">
            <a:extLst>
              <a:ext uri="{FF2B5EF4-FFF2-40B4-BE49-F238E27FC236}">
                <a16:creationId xmlns:a16="http://schemas.microsoft.com/office/drawing/2014/main" id="{F86BCB79-BDB1-65C5-EB21-C452EBF45529}"/>
              </a:ext>
            </a:extLst>
          </p:cNvPr>
          <p:cNvSpPr>
            <a:spLocks noGrp="1"/>
          </p:cNvSpPr>
          <p:nvPr>
            <p:ph type="sldNum" sz="quarter" idx="12"/>
          </p:nvPr>
        </p:nvSpPr>
        <p:spPr>
          <a:xfrm>
            <a:off x="4724400" y="6159860"/>
            <a:ext cx="2743200" cy="365125"/>
          </a:xfrm>
        </p:spPr>
        <p:txBody>
          <a:bodyPr/>
          <a:lstStyle/>
          <a:p>
            <a:pPr algn="ctr"/>
            <a:fld id="{382CAA5B-C0CD-41CE-A19A-E64AD47A34B0}" type="slidenum">
              <a:rPr lang="en-CA" sz="2400" b="1" smtClean="0">
                <a:solidFill>
                  <a:schemeClr val="bg1"/>
                </a:solidFill>
              </a:rPr>
              <a:pPr algn="ctr"/>
              <a:t>7</a:t>
            </a:fld>
            <a:endParaRPr lang="en-CA" sz="2400" b="1" dirty="0">
              <a:solidFill>
                <a:schemeClr val="bg1"/>
              </a:solidFill>
            </a:endParaRPr>
          </a:p>
        </p:txBody>
      </p:sp>
    </p:spTree>
    <p:extLst>
      <p:ext uri="{BB962C8B-B14F-4D97-AF65-F5344CB8AC3E}">
        <p14:creationId xmlns:p14="http://schemas.microsoft.com/office/powerpoint/2010/main" val="295089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914401" y="388471"/>
            <a:ext cx="10356350" cy="1166218"/>
          </a:xfrm>
        </p:spPr>
        <p:txBody>
          <a:bodyPr>
            <a:noAutofit/>
          </a:bodyPr>
          <a:lstStyle/>
          <a:p>
            <a:pPr algn="ctr" rtl="0"/>
            <a:r>
              <a:rPr lang="fr-ca" b="1" i="0" u="none" kern="0" baseline="0" dirty="0">
                <a:solidFill>
                  <a:schemeClr val="tx1">
                    <a:lumMod val="100000"/>
                  </a:schemeClr>
                </a:solidFill>
                <a:latin typeface="Arial (Headings)"/>
                <a:cs typeface="+mn-cs"/>
                <a:sym typeface=""/>
              </a:rPr>
              <a:t>Ce que nous avons fait pour </a:t>
            </a:r>
            <a:br>
              <a:rPr lang="fr-ca" b="1" i="0" u="none" kern="0" baseline="0" dirty="0">
                <a:solidFill>
                  <a:schemeClr val="tx1">
                    <a:lumMod val="100000"/>
                  </a:schemeClr>
                </a:solidFill>
                <a:latin typeface="Arial (Headings)"/>
                <a:cs typeface="+mn-cs"/>
                <a:sym typeface=""/>
              </a:rPr>
            </a:br>
            <a:r>
              <a:rPr lang="fr-ca" b="1" i="0" u="none" kern="0" baseline="0" dirty="0">
                <a:solidFill>
                  <a:schemeClr val="tx1">
                    <a:lumMod val="100000"/>
                  </a:schemeClr>
                </a:solidFill>
                <a:latin typeface="Arial (Headings)"/>
                <a:cs typeface="+mn-cs"/>
                <a:sym typeface=""/>
              </a:rPr>
              <a:t>que la recherche progresse</a:t>
            </a:r>
            <a:endParaRPr lang="fr-ca" b="1" kern="0" dirty="0">
              <a:solidFill>
                <a:schemeClr val="tx1">
                  <a:lumMod val="100000"/>
                </a:schemeClr>
              </a:solidFill>
              <a:latin typeface="Arial (Headings)"/>
              <a:cs typeface="+mn-cs"/>
              <a:sym typeface=""/>
            </a:endParaRPr>
          </a:p>
        </p:txBody>
      </p:sp>
      <p:sp>
        <p:nvSpPr>
          <p:cNvPr id="2" name="Espace réservé du contenu 1">
            <a:extLst>
              <a:ext uri="{C183D7F6-B498-43B3-948B-1728B52AA6E4}">
                <adec:decorative xmlns:adec="http://schemas.microsoft.com/office/drawing/2017/decorative" val="1"/>
              </a:ext>
            </a:extLst>
          </p:cNvPr>
          <p:cNvSpPr>
            <a:spLocks noGrp="1"/>
          </p:cNvSpPr>
          <p:nvPr>
            <p:ph idx="1"/>
            <p:custDataLst>
              <p:tags r:id="rId2"/>
            </p:custDataLst>
          </p:nvPr>
        </p:nvSpPr>
        <p:spPr>
          <a:xfrm>
            <a:off x="443260" y="1846555"/>
            <a:ext cx="11376000" cy="3585486"/>
          </a:xfrm>
        </p:spPr>
        <p:txBody>
          <a:bodyPr>
            <a:normAutofit/>
          </a:bodyPr>
          <a:lstStyle/>
          <a:p>
            <a:pPr marL="896938" indent="-534988" algn="l" rtl="0">
              <a:lnSpc>
                <a:spcPct val="110000"/>
              </a:lnSpc>
              <a:spcBef>
                <a:spcPts val="600"/>
              </a:spcBef>
              <a:spcAft>
                <a:spcPts val="600"/>
              </a:spcAft>
              <a:buFont typeface="Wingdings" panose="05000000000000000000" pitchFamily="2" charset="2"/>
              <a:buChar char="q"/>
            </a:pPr>
            <a:r>
              <a:rPr lang="fr-ca"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Financer 11 nouveaux projets de recherche dans le cadre de notre programme </a:t>
            </a:r>
            <a:r>
              <a:rPr lang="fr-ca" b="1"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Avancement de la recherche sur les normes d’accessibilité.</a:t>
            </a:r>
          </a:p>
          <a:p>
            <a:pPr marL="896938" indent="-534988" algn="l" rtl="0">
              <a:lnSpc>
                <a:spcPct val="110000"/>
              </a:lnSpc>
              <a:spcBef>
                <a:spcPts val="600"/>
              </a:spcBef>
              <a:spcAft>
                <a:spcPts val="6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Simplifier le processus de candidature.</a:t>
            </a:r>
          </a:p>
          <a:p>
            <a:pPr marL="896938" indent="-534988" algn="l" rtl="0">
              <a:lnSpc>
                <a:spcPct val="110000"/>
              </a:lnSpc>
              <a:spcBef>
                <a:spcPts val="600"/>
              </a:spcBef>
              <a:spcAft>
                <a:spcPts val="6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Créer le Centre d’expertise qui met à disposition du public de l’information sur les normes d’accessibilité et la recherche.</a:t>
            </a:r>
            <a:endParaRPr lang="fr-ca" dirty="0">
              <a:latin typeface="Arial" panose="020B0604020202020204" pitchFamily="34" charset="0"/>
              <a:cs typeface="Arial" panose="020B0604020202020204" pitchFamily="34" charset="0"/>
              <a:sym typeface=""/>
            </a:endParaRPr>
          </a:p>
        </p:txBody>
      </p:sp>
      <p:sp>
        <p:nvSpPr>
          <p:cNvPr id="5" name="Slide Number Placeholder 4">
            <a:extLst>
              <a:ext uri="{FF2B5EF4-FFF2-40B4-BE49-F238E27FC236}">
                <a16:creationId xmlns:a16="http://schemas.microsoft.com/office/drawing/2014/main" id="{55FBD329-9282-8D01-59EA-036D64E89EB8}"/>
              </a:ext>
            </a:extLst>
          </p:cNvPr>
          <p:cNvSpPr>
            <a:spLocks noGrp="1"/>
          </p:cNvSpPr>
          <p:nvPr>
            <p:ph type="sldNum" sz="quarter" idx="12"/>
          </p:nvPr>
        </p:nvSpPr>
        <p:spPr>
          <a:xfrm>
            <a:off x="4759660" y="6195521"/>
            <a:ext cx="2743200" cy="365125"/>
          </a:xfrm>
        </p:spPr>
        <p:txBody>
          <a:bodyPr/>
          <a:lstStyle/>
          <a:p>
            <a:pPr algn="ctr"/>
            <a:fld id="{382CAA5B-C0CD-41CE-A19A-E64AD47A34B0}" type="slidenum">
              <a:rPr lang="en-CA" sz="2400" b="1" smtClean="0">
                <a:solidFill>
                  <a:schemeClr val="bg1"/>
                </a:solidFill>
              </a:rPr>
              <a:pPr algn="ctr"/>
              <a:t>8</a:t>
            </a:fld>
            <a:endParaRPr lang="en-CA" sz="2400" b="1" dirty="0">
              <a:solidFill>
                <a:schemeClr val="bg1"/>
              </a:solidFill>
            </a:endParaRPr>
          </a:p>
        </p:txBody>
      </p:sp>
    </p:spTree>
    <p:extLst>
      <p:ext uri="{BB962C8B-B14F-4D97-AF65-F5344CB8AC3E}">
        <p14:creationId xmlns:p14="http://schemas.microsoft.com/office/powerpoint/2010/main" val="60501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914400" y="528379"/>
            <a:ext cx="10212512" cy="904369"/>
          </a:xfrm>
        </p:spPr>
        <p:txBody>
          <a:bodyPr>
            <a:normAutofit/>
          </a:bodyPr>
          <a:lstStyle/>
          <a:p>
            <a:pPr algn="ctr" rtl="0"/>
            <a:r>
              <a:rPr lang="fr-ca" b="1" i="0" u="none" baseline="0" dirty="0">
                <a:latin typeface="Arial (Headings)"/>
                <a:cs typeface="+mn-cs"/>
                <a:sym typeface=""/>
              </a:rPr>
              <a:t>Normes en cours d’élaboration (1/2)</a:t>
            </a:r>
            <a:endParaRPr lang="fr-ca" dirty="0">
              <a:latin typeface="Arial (Headings)"/>
              <a:cs typeface="+mn-cs"/>
              <a:sym typeface=""/>
            </a:endParaRPr>
          </a:p>
        </p:txBody>
      </p:sp>
      <p:sp>
        <p:nvSpPr>
          <p:cNvPr id="2" name="Espace réservé du contenu 1">
            <a:extLst>
              <a:ext uri="{C183D7F6-B498-43B3-948B-1728B52AA6E4}">
                <adec:decorative xmlns:adec="http://schemas.microsoft.com/office/drawing/2017/decorative" val="1"/>
              </a:ext>
            </a:extLst>
          </p:cNvPr>
          <p:cNvSpPr>
            <a:spLocks noGrp="1"/>
          </p:cNvSpPr>
          <p:nvPr>
            <p:ph idx="1"/>
            <p:custDataLst>
              <p:tags r:id="rId2"/>
            </p:custDataLst>
          </p:nvPr>
        </p:nvSpPr>
        <p:spPr>
          <a:xfrm>
            <a:off x="443260" y="1612277"/>
            <a:ext cx="11376000" cy="3838613"/>
          </a:xfrm>
        </p:spPr>
        <p:txBody>
          <a:bodyPr>
            <a:normAutofit/>
          </a:bodyPr>
          <a:lstStyle/>
          <a:p>
            <a:pPr marL="896938" indent="-534988" algn="l" rtl="0">
              <a:lnSpc>
                <a:spcPct val="120000"/>
              </a:lnSpc>
              <a:spcBef>
                <a:spcPts val="0"/>
              </a:spcBef>
              <a:spcAft>
                <a:spcPts val="1200"/>
              </a:spcAft>
              <a:buFont typeface="Wingdings" panose="05000000000000000000" pitchFamily="2" charset="2"/>
              <a:buChar char="q"/>
            </a:pPr>
            <a:r>
              <a:rPr lang="fr-ca" b="0" i="0"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Norme modèle pour l’environnement bâti – Accessibilité pour les entités sous réglementation fédérale, telles que définies dans la </a:t>
            </a:r>
            <a:r>
              <a:rPr lang="fr-ca" b="0" i="1" u="none" kern="0" baseline="0" dirty="0">
                <a:solidFill>
                  <a:schemeClr val="tx1">
                    <a:lumMod val="100000"/>
                  </a:schemeClr>
                </a:solidFill>
                <a:latin typeface="Arial" panose="020B0604020202020204" pitchFamily="34" charset="0"/>
                <a:ea typeface="Calibri" panose="020F0502020204030204" pitchFamily="34" charset="0"/>
                <a:cs typeface="Arial" panose="020B0604020202020204" pitchFamily="34" charset="0"/>
                <a:sym typeface=""/>
              </a:rPr>
              <a:t>Loi canadienne sur l’accessibilité</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Espaces extérieurs</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Évacuations d’urgence</a:t>
            </a:r>
          </a:p>
          <a:p>
            <a:pPr marL="896938" indent="-534988" algn="l" rtl="0">
              <a:lnSpc>
                <a:spcPct val="120000"/>
              </a:lnSpc>
              <a:spcBef>
                <a:spcPts val="0"/>
              </a:spcBef>
              <a:spcAft>
                <a:spcPts val="1200"/>
              </a:spcAft>
              <a:buFont typeface="Wingdings" panose="05000000000000000000" pitchFamily="2" charset="2"/>
              <a:buChar char="q"/>
            </a:pPr>
            <a:r>
              <a:rPr lang="fr-ca" b="0" i="0" u="none" baseline="0" dirty="0">
                <a:latin typeface="Arial" panose="020B0604020202020204" pitchFamily="34" charset="0"/>
                <a:ea typeface="Calibri" panose="020F0502020204030204" pitchFamily="34" charset="0"/>
                <a:cs typeface="Arial" panose="020B0604020202020204" pitchFamily="34" charset="0"/>
                <a:sym typeface=""/>
              </a:rPr>
              <a:t>Mesures d’urgence</a:t>
            </a:r>
            <a:endParaRPr lang="fr-ca" dirty="0">
              <a:latin typeface="Arial" panose="020B0604020202020204" pitchFamily="34" charset="0"/>
              <a:cs typeface="Arial" panose="020B0604020202020204" pitchFamily="34" charset="0"/>
              <a:sym typeface=""/>
            </a:endParaRPr>
          </a:p>
        </p:txBody>
      </p:sp>
      <p:sp>
        <p:nvSpPr>
          <p:cNvPr id="5" name="Slide Number Placeholder 4">
            <a:extLst>
              <a:ext uri="{FF2B5EF4-FFF2-40B4-BE49-F238E27FC236}">
                <a16:creationId xmlns:a16="http://schemas.microsoft.com/office/drawing/2014/main" id="{61F82305-DDE3-1A6B-3FBD-8CD6A129B4A1}"/>
              </a:ext>
            </a:extLst>
          </p:cNvPr>
          <p:cNvSpPr>
            <a:spLocks noGrp="1"/>
          </p:cNvSpPr>
          <p:nvPr>
            <p:ph type="sldNum" sz="quarter" idx="12"/>
          </p:nvPr>
        </p:nvSpPr>
        <p:spPr>
          <a:xfrm>
            <a:off x="4759660" y="6147058"/>
            <a:ext cx="2743200" cy="365125"/>
          </a:xfrm>
        </p:spPr>
        <p:txBody>
          <a:bodyPr/>
          <a:lstStyle/>
          <a:p>
            <a:pPr algn="ctr"/>
            <a:fld id="{382CAA5B-C0CD-41CE-A19A-E64AD47A34B0}" type="slidenum">
              <a:rPr lang="en-CA" sz="2400" b="1" smtClean="0">
                <a:solidFill>
                  <a:schemeClr val="bg1"/>
                </a:solidFill>
              </a:rPr>
              <a:pPr algn="ctr"/>
              <a:t>9</a:t>
            </a:fld>
            <a:endParaRPr lang="en-CA" sz="2400" b="1" dirty="0">
              <a:solidFill>
                <a:schemeClr val="bg1"/>
              </a:solidFill>
            </a:endParaRPr>
          </a:p>
        </p:txBody>
      </p:sp>
    </p:spTree>
    <p:extLst>
      <p:ext uri="{BB962C8B-B14F-4D97-AF65-F5344CB8AC3E}">
        <p14:creationId xmlns:p14="http://schemas.microsoft.com/office/powerpoint/2010/main" val="5234632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770</Words>
  <Application>Microsoft Office PowerPoint</Application>
  <PresentationFormat>Widescreen</PresentationFormat>
  <Paragraphs>98</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(Headings)</vt:lpstr>
      <vt:lpstr>Calibri</vt:lpstr>
      <vt:lpstr>Calibri Light</vt:lpstr>
      <vt:lpstr>Wingdings</vt:lpstr>
      <vt:lpstr>Office Theme</vt:lpstr>
      <vt:lpstr>  Assemblée publique annuelle de Normes d’accessibilité Canada  Le 1er juin 2023 Passons à l’action : Ensemble pour un Canada sans obstacles!</vt:lpstr>
      <vt:lpstr>Accéder à l’interprétation en langue des signes québécoise (LSQ)</vt:lpstr>
      <vt:lpstr>Pour afficher les sous-titres</vt:lpstr>
      <vt:lpstr>En cas de problèmes techniques</vt:lpstr>
      <vt:lpstr>En cas de connexion trop lente</vt:lpstr>
      <vt:lpstr>Reconnaissance du territoire</vt:lpstr>
      <vt:lpstr>Bilan de l’année </vt:lpstr>
      <vt:lpstr>Ce que nous avons fait pour  que la recherche progresse</vt:lpstr>
      <vt:lpstr>Normes en cours d’élaboration (1/2)</vt:lpstr>
      <vt:lpstr>Normes en cours d’élaboration (2/2)</vt:lpstr>
      <vt:lpstr>Ajout de trois nouvelles normes</vt:lpstr>
      <vt:lpstr>Examens publics en 2023</vt:lpstr>
      <vt:lpstr>Nos comités techniques (1/2)</vt:lpstr>
      <vt:lpstr>Nos comités techniques (2/2)</vt:lpstr>
      <vt:lpstr>Établir des relations clés</vt:lpstr>
      <vt:lpstr>Normes élaborées en collaboration avec le Groupe CSA</vt:lpstr>
      <vt:lpstr>Comment participer</vt:lpstr>
      <vt:lpstr>La parole est à vous!</vt:lpstr>
      <vt:lpstr>Merci!</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Standards Canada 2023 Annual Public Meeting June 1, 2023 Moving Together Toward a Canada Without Barriers!</dc:title>
  <dc:creator>McGregor, Stuart E [NC]</dc:creator>
  <cp:lastModifiedBy>Collmorgen, Christopher CC [NC]</cp:lastModifiedBy>
  <cp:revision>43</cp:revision>
  <dcterms:created xsi:type="dcterms:W3CDTF">2023-04-28T17:49:43Z</dcterms:created>
  <dcterms:modified xsi:type="dcterms:W3CDTF">2023-05-29T20:00:04Z</dcterms:modified>
</cp:coreProperties>
</file>