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7" r:id="rId2"/>
    <p:sldId id="373" r:id="rId3"/>
    <p:sldId id="374" r:id="rId4"/>
    <p:sldId id="375" r:id="rId5"/>
    <p:sldId id="376" r:id="rId6"/>
    <p:sldId id="370" r:id="rId7"/>
    <p:sldId id="341" r:id="rId8"/>
    <p:sldId id="340" r:id="rId9"/>
    <p:sldId id="337" r:id="rId10"/>
    <p:sldId id="371" r:id="rId11"/>
    <p:sldId id="336" r:id="rId12"/>
    <p:sldId id="338" r:id="rId13"/>
    <p:sldId id="339" r:id="rId14"/>
    <p:sldId id="372" r:id="rId15"/>
    <p:sldId id="342" r:id="rId16"/>
    <p:sldId id="343" r:id="rId17"/>
    <p:sldId id="276" r:id="rId18"/>
    <p:sldId id="309" r:id="rId19"/>
    <p:sldId id="37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56" userDrawn="1">
          <p15:clr>
            <a:srgbClr val="A4A3A4"/>
          </p15:clr>
        </p15:guide>
        <p15:guide id="2" pos="5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600"/>
    <a:srgbClr val="1463C1"/>
    <a:srgbClr val="4483B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08" autoAdjust="0"/>
    <p:restoredTop sz="86385" autoAdjust="0"/>
  </p:normalViewPr>
  <p:slideViewPr>
    <p:cSldViewPr snapToGrid="0">
      <p:cViewPr varScale="1">
        <p:scale>
          <a:sx n="98" d="100"/>
          <a:sy n="98" d="100"/>
        </p:scale>
        <p:origin x="276" y="90"/>
      </p:cViewPr>
      <p:guideLst>
        <p:guide orient="horz" pos="1056"/>
        <p:guide pos="576"/>
      </p:guideLst>
    </p:cSldViewPr>
  </p:slideViewPr>
  <p:outlineViewPr>
    <p:cViewPr>
      <p:scale>
        <a:sx n="33" d="100"/>
        <a:sy n="33" d="100"/>
      </p:scale>
      <p:origin x="0" y="-627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3E6EE-BBAF-4D17-BF4C-AAFEC40F7CAB}" type="datetimeFigureOut">
              <a:rPr lang="en-CA" smtClean="0"/>
              <a:t>2023-05-30</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9787EE-3D13-4D05-A69E-F4285D27631D}" type="slidenum">
              <a:rPr lang="en-CA" smtClean="0"/>
              <a:t>‹#›</a:t>
            </a:fld>
            <a:endParaRPr lang="en-CA" dirty="0"/>
          </a:p>
        </p:txBody>
      </p:sp>
    </p:spTree>
    <p:extLst>
      <p:ext uri="{BB962C8B-B14F-4D97-AF65-F5344CB8AC3E}">
        <p14:creationId xmlns:p14="http://schemas.microsoft.com/office/powerpoint/2010/main" val="1106495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 </a:t>
            </a:r>
          </a:p>
        </p:txBody>
      </p:sp>
      <p:sp>
        <p:nvSpPr>
          <p:cNvPr id="4" name="Slide Number Placeholder 3"/>
          <p:cNvSpPr>
            <a:spLocks noGrp="1"/>
          </p:cNvSpPr>
          <p:nvPr>
            <p:ph type="sldNum" sz="quarter" idx="10"/>
          </p:nvPr>
        </p:nvSpPr>
        <p:spPr/>
        <p:txBody>
          <a:bodyPr/>
          <a:lstStyle/>
          <a:p>
            <a:fld id="{85B948DE-3A58-4C20-91DC-D4BE6E35F0B5}" type="slidenum">
              <a:rPr lang="en-CA" smtClean="0"/>
              <a:t>1</a:t>
            </a:fld>
            <a:endParaRPr lang="en-CA" dirty="0"/>
          </a:p>
        </p:txBody>
      </p:sp>
    </p:spTree>
    <p:extLst>
      <p:ext uri="{BB962C8B-B14F-4D97-AF65-F5344CB8AC3E}">
        <p14:creationId xmlns:p14="http://schemas.microsoft.com/office/powerpoint/2010/main" val="159415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85B948DE-3A58-4C20-91DC-D4BE6E35F0B5}" type="slidenum">
              <a:rPr lang="en-CA" smtClean="0"/>
              <a:t>17</a:t>
            </a:fld>
            <a:endParaRPr lang="en-CA"/>
          </a:p>
        </p:txBody>
      </p:sp>
    </p:spTree>
    <p:extLst>
      <p:ext uri="{BB962C8B-B14F-4D97-AF65-F5344CB8AC3E}">
        <p14:creationId xmlns:p14="http://schemas.microsoft.com/office/powerpoint/2010/main" val="11898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3ED81-CC03-2946-CF21-828264A0DD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4A433D66-265D-C97C-5B61-D27615025F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2342BA4F-3C5D-1F75-ED6D-63CA72A421B9}"/>
              </a:ext>
            </a:extLst>
          </p:cNvPr>
          <p:cNvSpPr>
            <a:spLocks noGrp="1"/>
          </p:cNvSpPr>
          <p:nvPr>
            <p:ph type="dt" sz="half" idx="10"/>
          </p:nvPr>
        </p:nvSpPr>
        <p:spPr/>
        <p:txBody>
          <a:bodyPr/>
          <a:lstStyle/>
          <a:p>
            <a:fld id="{C65EA540-54CA-46BC-8DCC-AD74F758D892}" type="datetime1">
              <a:rPr lang="en-CA" smtClean="0"/>
              <a:t>2023-05-30</a:t>
            </a:fld>
            <a:endParaRPr lang="en-CA" dirty="0"/>
          </a:p>
        </p:txBody>
      </p:sp>
      <p:sp>
        <p:nvSpPr>
          <p:cNvPr id="5" name="Footer Placeholder 4">
            <a:extLst>
              <a:ext uri="{FF2B5EF4-FFF2-40B4-BE49-F238E27FC236}">
                <a16:creationId xmlns:a16="http://schemas.microsoft.com/office/drawing/2014/main" id="{8E75E708-F74A-296F-196A-8F3D8B90BA72}"/>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BB5396DC-E505-1218-78A6-F9633E262B20}"/>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628816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C953B-1F5D-429A-8A7D-F31EB892A93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B67EB3C-CB29-ADA6-3BC8-9A38518C28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ACACF57-4ADD-A547-2BF5-3E46F9A6BCE1}"/>
              </a:ext>
            </a:extLst>
          </p:cNvPr>
          <p:cNvSpPr>
            <a:spLocks noGrp="1"/>
          </p:cNvSpPr>
          <p:nvPr>
            <p:ph type="dt" sz="half" idx="10"/>
          </p:nvPr>
        </p:nvSpPr>
        <p:spPr/>
        <p:txBody>
          <a:bodyPr/>
          <a:lstStyle/>
          <a:p>
            <a:fld id="{2015B09C-144C-42BF-8FF8-9EA9CADAD480}" type="datetime1">
              <a:rPr lang="en-CA" smtClean="0"/>
              <a:t>2023-05-30</a:t>
            </a:fld>
            <a:endParaRPr lang="en-CA" dirty="0"/>
          </a:p>
        </p:txBody>
      </p:sp>
      <p:sp>
        <p:nvSpPr>
          <p:cNvPr id="5" name="Footer Placeholder 4">
            <a:extLst>
              <a:ext uri="{FF2B5EF4-FFF2-40B4-BE49-F238E27FC236}">
                <a16:creationId xmlns:a16="http://schemas.microsoft.com/office/drawing/2014/main" id="{C37FDEE0-AECC-F06E-9D0A-A5600F3F28B2}"/>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75A1A4F9-CBC5-B9B0-7A30-C41EF6C87E4B}"/>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3418612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970071-EC8A-14D4-4F09-AEF54F60DAC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31B7C5A-706C-1EC5-D4B6-2391483F96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D014843-5C6B-EE03-211D-95538AD1E754}"/>
              </a:ext>
            </a:extLst>
          </p:cNvPr>
          <p:cNvSpPr>
            <a:spLocks noGrp="1"/>
          </p:cNvSpPr>
          <p:nvPr>
            <p:ph type="dt" sz="half" idx="10"/>
          </p:nvPr>
        </p:nvSpPr>
        <p:spPr/>
        <p:txBody>
          <a:bodyPr/>
          <a:lstStyle/>
          <a:p>
            <a:fld id="{EAF3CABC-C85B-4570-A168-E4F401B1C241}" type="datetime1">
              <a:rPr lang="en-CA" smtClean="0"/>
              <a:t>2023-05-30</a:t>
            </a:fld>
            <a:endParaRPr lang="en-CA" dirty="0"/>
          </a:p>
        </p:txBody>
      </p:sp>
      <p:sp>
        <p:nvSpPr>
          <p:cNvPr id="5" name="Footer Placeholder 4">
            <a:extLst>
              <a:ext uri="{FF2B5EF4-FFF2-40B4-BE49-F238E27FC236}">
                <a16:creationId xmlns:a16="http://schemas.microsoft.com/office/drawing/2014/main" id="{300B3FD5-FBA8-FDC9-C939-0D38CCE3F0B9}"/>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B878E636-3026-C5F0-1313-DD795DB49803}"/>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994042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nglish Content Page">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0BD6658-8DDA-154B-8293-C11B0D072FE0}"/>
              </a:ext>
              <a:ext uri="{C183D7F6-B498-43B3-948B-1728B52AA6E4}">
                <adec:decorative xmlns:adec="http://schemas.microsoft.com/office/drawing/2017/decorative" val="1"/>
              </a:ext>
            </a:extLst>
          </p:cNvPr>
          <p:cNvSpPr/>
          <p:nvPr userDrawn="1"/>
        </p:nvSpPr>
        <p:spPr>
          <a:xfrm>
            <a:off x="0" y="5874812"/>
            <a:ext cx="12192000" cy="983188"/>
          </a:xfrm>
          <a:prstGeom prst="rect">
            <a:avLst/>
          </a:prstGeom>
          <a:solidFill>
            <a:srgbClr val="253D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938FAA5-3CF6-4B4D-BC94-E2BF07B07718}"/>
              </a:ext>
            </a:extLst>
          </p:cNvPr>
          <p:cNvSpPr>
            <a:spLocks noGrp="1"/>
          </p:cNvSpPr>
          <p:nvPr>
            <p:ph idx="1"/>
          </p:nvPr>
        </p:nvSpPr>
        <p:spPr>
          <a:xfrm>
            <a:off x="443260" y="1825625"/>
            <a:ext cx="11376000" cy="3722893"/>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1">
            <a:extLst>
              <a:ext uri="{FF2B5EF4-FFF2-40B4-BE49-F238E27FC236}">
                <a16:creationId xmlns:a16="http://schemas.microsoft.com/office/drawing/2014/main" id="{EAFAA39D-ACF0-EE4F-B9AE-FFE094BCDA42}"/>
              </a:ext>
            </a:extLst>
          </p:cNvPr>
          <p:cNvSpPr>
            <a:spLocks noGrp="1"/>
          </p:cNvSpPr>
          <p:nvPr>
            <p:ph type="title"/>
          </p:nvPr>
        </p:nvSpPr>
        <p:spPr>
          <a:xfrm>
            <a:off x="443260" y="387536"/>
            <a:ext cx="11376000" cy="1166218"/>
          </a:xfrm>
          <a:noFill/>
          <a:ln>
            <a:noFill/>
          </a:ln>
        </p:spPr>
        <p:txBody>
          <a:bodyPr/>
          <a:lstStyle>
            <a:lvl1pPr algn="l">
              <a:defRPr/>
            </a:lvl1pPr>
          </a:lstStyle>
          <a:p>
            <a:endParaRPr lang="en-US" dirty="0"/>
          </a:p>
        </p:txBody>
      </p:sp>
      <p:sp>
        <p:nvSpPr>
          <p:cNvPr id="4" name="Rectangle 3">
            <a:extLst>
              <a:ext uri="{FF2B5EF4-FFF2-40B4-BE49-F238E27FC236}">
                <a16:creationId xmlns:a16="http://schemas.microsoft.com/office/drawing/2014/main" id="{D234CBCA-3846-1D4C-8153-C157BA209BB2}"/>
              </a:ext>
              <a:ext uri="{C183D7F6-B498-43B3-948B-1728B52AA6E4}">
                <adec:decorative xmlns:adec="http://schemas.microsoft.com/office/drawing/2017/decorative" val="1"/>
              </a:ext>
            </a:extLst>
          </p:cNvPr>
          <p:cNvSpPr/>
          <p:nvPr userDrawn="1"/>
        </p:nvSpPr>
        <p:spPr>
          <a:xfrm>
            <a:off x="0" y="-124"/>
            <a:ext cx="11376000" cy="124493"/>
          </a:xfrm>
          <a:prstGeom prst="rect">
            <a:avLst/>
          </a:prstGeom>
          <a:solidFill>
            <a:srgbClr val="58A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96005F11-EF64-FB48-B799-1105685CA93F}"/>
              </a:ext>
              <a:ext uri="{C183D7F6-B498-43B3-948B-1728B52AA6E4}">
                <adec:decorative xmlns:adec="http://schemas.microsoft.com/office/drawing/2017/decorative" val="1"/>
              </a:ext>
            </a:extLst>
          </p:cNvPr>
          <p:cNvSpPr/>
          <p:nvPr userDrawn="1"/>
        </p:nvSpPr>
        <p:spPr>
          <a:xfrm>
            <a:off x="9708980" y="-123"/>
            <a:ext cx="2483020" cy="124493"/>
          </a:xfrm>
          <a:prstGeom prst="rect">
            <a:avLst/>
          </a:prstGeom>
          <a:solidFill>
            <a:srgbClr val="E7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DA54300-5861-0E47-839A-69856F389B8B}"/>
              </a:ext>
              <a:ext uri="{C183D7F6-B498-43B3-948B-1728B52AA6E4}">
                <adec:decorative xmlns:adec="http://schemas.microsoft.com/office/drawing/2017/decorative" val="1"/>
              </a:ext>
            </a:extLst>
          </p:cNvPr>
          <p:cNvSpPr/>
          <p:nvPr userDrawn="1"/>
        </p:nvSpPr>
        <p:spPr>
          <a:xfrm>
            <a:off x="0" y="5829093"/>
            <a:ext cx="11376000" cy="45719"/>
          </a:xfrm>
          <a:prstGeom prst="rect">
            <a:avLst/>
          </a:prstGeom>
          <a:solidFill>
            <a:srgbClr val="58A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7E8AE9E-3757-8E4E-94DD-D4A8145F62FB}"/>
              </a:ext>
              <a:ext uri="{C183D7F6-B498-43B3-948B-1728B52AA6E4}">
                <adec:decorative xmlns:adec="http://schemas.microsoft.com/office/drawing/2017/decorative" val="1"/>
              </a:ext>
            </a:extLst>
          </p:cNvPr>
          <p:cNvSpPr/>
          <p:nvPr userDrawn="1"/>
        </p:nvSpPr>
        <p:spPr>
          <a:xfrm>
            <a:off x="9708980" y="5829094"/>
            <a:ext cx="2484000" cy="45719"/>
          </a:xfrm>
          <a:prstGeom prst="rect">
            <a:avLst/>
          </a:prstGeom>
          <a:solidFill>
            <a:srgbClr val="E7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descr="Accessibility Standards Canada FIP">
            <a:extLst>
              <a:ext uri="{FF2B5EF4-FFF2-40B4-BE49-F238E27FC236}">
                <a16:creationId xmlns:a16="http://schemas.microsoft.com/office/drawing/2014/main" id="{990F4583-F5C6-6C40-9F59-FF2B29FA9442}"/>
              </a:ext>
            </a:extLst>
          </p:cNvPr>
          <p:cNvPicPr>
            <a:picLocks noChangeAspect="1"/>
          </p:cNvPicPr>
          <p:nvPr userDrawn="1"/>
        </p:nvPicPr>
        <p:blipFill>
          <a:blip r:embed="rId2"/>
          <a:stretch>
            <a:fillRect/>
          </a:stretch>
        </p:blipFill>
        <p:spPr>
          <a:xfrm>
            <a:off x="443260" y="6330154"/>
            <a:ext cx="3347847" cy="241200"/>
          </a:xfrm>
          <a:prstGeom prst="rect">
            <a:avLst/>
          </a:prstGeom>
        </p:spPr>
      </p:pic>
      <p:pic>
        <p:nvPicPr>
          <p:cNvPr id="17" name="Picture 16" descr="Canada Wordmark">
            <a:extLst>
              <a:ext uri="{FF2B5EF4-FFF2-40B4-BE49-F238E27FC236}">
                <a16:creationId xmlns:a16="http://schemas.microsoft.com/office/drawing/2014/main" id="{1E6922E4-0586-624E-88B1-7FB81DBB26BA}"/>
              </a:ext>
            </a:extLst>
          </p:cNvPr>
          <p:cNvPicPr>
            <a:picLocks noChangeAspect="1"/>
          </p:cNvPicPr>
          <p:nvPr userDrawn="1"/>
        </p:nvPicPr>
        <p:blipFill>
          <a:blip r:embed="rId3"/>
          <a:stretch>
            <a:fillRect/>
          </a:stretch>
        </p:blipFill>
        <p:spPr>
          <a:xfrm>
            <a:off x="10127260" y="6164806"/>
            <a:ext cx="1693441" cy="403200"/>
          </a:xfrm>
          <a:prstGeom prst="rect">
            <a:avLst/>
          </a:prstGeom>
        </p:spPr>
      </p:pic>
      <p:sp>
        <p:nvSpPr>
          <p:cNvPr id="2" name="Date Placeholder 1">
            <a:extLst>
              <a:ext uri="{FF2B5EF4-FFF2-40B4-BE49-F238E27FC236}">
                <a16:creationId xmlns:a16="http://schemas.microsoft.com/office/drawing/2014/main" id="{0964392C-F6CD-589C-871F-095B0CEBE7E2}"/>
              </a:ext>
            </a:extLst>
          </p:cNvPr>
          <p:cNvSpPr>
            <a:spLocks noGrp="1"/>
          </p:cNvSpPr>
          <p:nvPr>
            <p:ph type="dt" sz="half" idx="10"/>
          </p:nvPr>
        </p:nvSpPr>
        <p:spPr/>
        <p:txBody>
          <a:bodyPr/>
          <a:lstStyle/>
          <a:p>
            <a:fld id="{B17552AD-AA6B-4532-80B4-6F76595F8ACB}" type="datetime1">
              <a:rPr lang="en-CA" smtClean="0"/>
              <a:t>2023-05-30</a:t>
            </a:fld>
            <a:endParaRPr lang="en-CA" dirty="0"/>
          </a:p>
        </p:txBody>
      </p:sp>
      <p:sp>
        <p:nvSpPr>
          <p:cNvPr id="6" name="Footer Placeholder 5">
            <a:extLst>
              <a:ext uri="{FF2B5EF4-FFF2-40B4-BE49-F238E27FC236}">
                <a16:creationId xmlns:a16="http://schemas.microsoft.com/office/drawing/2014/main" id="{2878EA85-29A5-7126-175E-9E58229651C8}"/>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28F3B50F-A3D5-0332-66BB-56D73ECBA7E4}"/>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531667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nglish Title Page OPT2">
    <p:spTree>
      <p:nvGrpSpPr>
        <p:cNvPr id="1" name=""/>
        <p:cNvGrpSpPr/>
        <p:nvPr/>
      </p:nvGrpSpPr>
      <p:grpSpPr>
        <a:xfrm>
          <a:off x="0" y="0"/>
          <a:ext cx="0" cy="0"/>
          <a:chOff x="0" y="0"/>
          <a:chExt cx="0" cy="0"/>
        </a:xfrm>
      </p:grpSpPr>
      <p:pic>
        <p:nvPicPr>
          <p:cNvPr id="9" name="Picture 8" descr="Accessibility Standards Canada FIP">
            <a:extLst>
              <a:ext uri="{FF2B5EF4-FFF2-40B4-BE49-F238E27FC236}">
                <a16:creationId xmlns:a16="http://schemas.microsoft.com/office/drawing/2014/main" id="{783C523E-7512-AD4E-B974-E1A900321F43}"/>
              </a:ext>
            </a:extLst>
          </p:cNvPr>
          <p:cNvPicPr>
            <a:picLocks noChangeAspect="1"/>
          </p:cNvPicPr>
          <p:nvPr userDrawn="1"/>
        </p:nvPicPr>
        <p:blipFill>
          <a:blip r:embed="rId2"/>
          <a:stretch>
            <a:fillRect/>
          </a:stretch>
        </p:blipFill>
        <p:spPr>
          <a:xfrm>
            <a:off x="554567" y="384935"/>
            <a:ext cx="3347856" cy="241200"/>
          </a:xfrm>
          <a:prstGeom prst="rect">
            <a:avLst/>
          </a:prstGeom>
        </p:spPr>
      </p:pic>
      <p:sp>
        <p:nvSpPr>
          <p:cNvPr id="25" name="Rectangle 24">
            <a:extLst>
              <a:ext uri="{FF2B5EF4-FFF2-40B4-BE49-F238E27FC236}">
                <a16:creationId xmlns:a16="http://schemas.microsoft.com/office/drawing/2014/main" id="{C2FECAE1-7F4F-D04D-A27A-4F7BF3EEC922}"/>
              </a:ext>
              <a:ext uri="{C183D7F6-B498-43B3-948B-1728B52AA6E4}">
                <adec:decorative xmlns:adec="http://schemas.microsoft.com/office/drawing/2017/decorative" val="1"/>
              </a:ext>
            </a:extLst>
          </p:cNvPr>
          <p:cNvSpPr/>
          <p:nvPr userDrawn="1"/>
        </p:nvSpPr>
        <p:spPr>
          <a:xfrm>
            <a:off x="0" y="852518"/>
            <a:ext cx="10113432" cy="18000"/>
          </a:xfrm>
          <a:prstGeom prst="rect">
            <a:avLst/>
          </a:prstGeom>
          <a:solidFill>
            <a:srgbClr val="58AAD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itle 1">
            <a:extLst>
              <a:ext uri="{FF2B5EF4-FFF2-40B4-BE49-F238E27FC236}">
                <a16:creationId xmlns:a16="http://schemas.microsoft.com/office/drawing/2014/main" id="{DC6050A9-4EF7-7144-823B-CA3CEAD23B87}"/>
              </a:ext>
            </a:extLst>
          </p:cNvPr>
          <p:cNvSpPr>
            <a:spLocks noGrp="1"/>
          </p:cNvSpPr>
          <p:nvPr>
            <p:ph type="ctrTitle" hasCustomPrompt="1"/>
          </p:nvPr>
        </p:nvSpPr>
        <p:spPr>
          <a:xfrm>
            <a:off x="554567" y="1528953"/>
            <a:ext cx="11082375" cy="1112568"/>
          </a:xfrm>
          <a:noFill/>
        </p:spPr>
        <p:txBody>
          <a:bodyPr anchor="ctr">
            <a:normAutofit/>
          </a:bodyPr>
          <a:lstStyle>
            <a:lvl1pPr algn="ctr">
              <a:defRPr sz="4400" b="1" i="0">
                <a:solidFill>
                  <a:srgbClr val="253D98"/>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5" name="Subtitle 2">
            <a:extLst>
              <a:ext uri="{FF2B5EF4-FFF2-40B4-BE49-F238E27FC236}">
                <a16:creationId xmlns:a16="http://schemas.microsoft.com/office/drawing/2014/main" id="{10217CDB-9CCD-D84B-A701-A2C8939F0D98}"/>
              </a:ext>
            </a:extLst>
          </p:cNvPr>
          <p:cNvSpPr>
            <a:spLocks noGrp="1"/>
          </p:cNvSpPr>
          <p:nvPr>
            <p:ph type="subTitle" idx="1"/>
          </p:nvPr>
        </p:nvSpPr>
        <p:spPr>
          <a:xfrm>
            <a:off x="554567" y="2743756"/>
            <a:ext cx="11082375" cy="785528"/>
          </a:xfrm>
        </p:spPr>
        <p:txBody>
          <a:bodyPr/>
          <a:lstStyle>
            <a:lvl1pPr marL="0" indent="0" algn="ctr">
              <a:buNone/>
              <a:defRPr sz="2400" b="0" i="0">
                <a:solidFill>
                  <a:srgbClr val="253D9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24" name="Rectangle 23">
            <a:extLst>
              <a:ext uri="{FF2B5EF4-FFF2-40B4-BE49-F238E27FC236}">
                <a16:creationId xmlns:a16="http://schemas.microsoft.com/office/drawing/2014/main" id="{3434728F-E65F-2749-B781-7B367EA919D1}"/>
              </a:ext>
              <a:ext uri="{C183D7F6-B498-43B3-948B-1728B52AA6E4}">
                <adec:decorative xmlns:adec="http://schemas.microsoft.com/office/drawing/2017/decorative" val="1"/>
              </a:ext>
            </a:extLst>
          </p:cNvPr>
          <p:cNvSpPr/>
          <p:nvPr userDrawn="1"/>
        </p:nvSpPr>
        <p:spPr>
          <a:xfrm>
            <a:off x="9623870" y="852519"/>
            <a:ext cx="2592000" cy="18000"/>
          </a:xfrm>
          <a:prstGeom prst="rect">
            <a:avLst/>
          </a:prstGeom>
          <a:solidFill>
            <a:srgbClr val="E7E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FFF111B9-FD91-054E-8F0F-E813B91F9E75}"/>
              </a:ext>
              <a:ext uri="{C183D7F6-B498-43B3-948B-1728B52AA6E4}">
                <adec:decorative xmlns:adec="http://schemas.microsoft.com/office/drawing/2017/decorative" val="1"/>
              </a:ext>
            </a:extLst>
          </p:cNvPr>
          <p:cNvPicPr>
            <a:picLocks noChangeAspect="1"/>
          </p:cNvPicPr>
          <p:nvPr userDrawn="1"/>
        </p:nvPicPr>
        <p:blipFill rotWithShape="1">
          <a:blip r:embed="rId3"/>
          <a:srcRect t="47337" b="8733"/>
          <a:stretch/>
        </p:blipFill>
        <p:spPr>
          <a:xfrm>
            <a:off x="0" y="3845275"/>
            <a:ext cx="12192000" cy="3012725"/>
          </a:xfrm>
          <a:prstGeom prst="rect">
            <a:avLst/>
          </a:prstGeom>
        </p:spPr>
      </p:pic>
      <p:pic>
        <p:nvPicPr>
          <p:cNvPr id="17" name="Picture 16" descr="Canada Wordmark">
            <a:extLst>
              <a:ext uri="{FF2B5EF4-FFF2-40B4-BE49-F238E27FC236}">
                <a16:creationId xmlns:a16="http://schemas.microsoft.com/office/drawing/2014/main" id="{970E7206-A42E-1D4E-B2FB-7D3708725BD1}"/>
              </a:ext>
            </a:extLst>
          </p:cNvPr>
          <p:cNvPicPr>
            <a:picLocks noChangeAspect="1"/>
          </p:cNvPicPr>
          <p:nvPr userDrawn="1"/>
        </p:nvPicPr>
        <p:blipFill>
          <a:blip r:embed="rId4"/>
          <a:stretch>
            <a:fillRect/>
          </a:stretch>
        </p:blipFill>
        <p:spPr>
          <a:xfrm>
            <a:off x="9944942" y="231510"/>
            <a:ext cx="1692000" cy="402857"/>
          </a:xfrm>
          <a:prstGeom prst="rect">
            <a:avLst/>
          </a:prstGeom>
        </p:spPr>
      </p:pic>
      <p:sp>
        <p:nvSpPr>
          <p:cNvPr id="2" name="Date Placeholder 1">
            <a:extLst>
              <a:ext uri="{FF2B5EF4-FFF2-40B4-BE49-F238E27FC236}">
                <a16:creationId xmlns:a16="http://schemas.microsoft.com/office/drawing/2014/main" id="{24D432E3-A6E9-A451-11B1-48F914AA5BB6}"/>
              </a:ext>
            </a:extLst>
          </p:cNvPr>
          <p:cNvSpPr>
            <a:spLocks noGrp="1"/>
          </p:cNvSpPr>
          <p:nvPr>
            <p:ph type="dt" sz="half" idx="10"/>
          </p:nvPr>
        </p:nvSpPr>
        <p:spPr/>
        <p:txBody>
          <a:bodyPr/>
          <a:lstStyle/>
          <a:p>
            <a:fld id="{13EC0D95-9827-4517-9E24-578D55A722D4}" type="datetime1">
              <a:rPr lang="en-CA" smtClean="0"/>
              <a:t>2023-05-30</a:t>
            </a:fld>
            <a:endParaRPr lang="en-CA" dirty="0"/>
          </a:p>
        </p:txBody>
      </p:sp>
      <p:sp>
        <p:nvSpPr>
          <p:cNvPr id="3" name="Footer Placeholder 2">
            <a:extLst>
              <a:ext uri="{FF2B5EF4-FFF2-40B4-BE49-F238E27FC236}">
                <a16:creationId xmlns:a16="http://schemas.microsoft.com/office/drawing/2014/main" id="{0835F88D-2C95-5FA1-9B6A-37ADCD839F1E}"/>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FA0FA040-2199-D869-521A-FC714CFCD20D}"/>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84561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1C0EB-C106-9C48-1FE8-BE023099940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FFCCA5A-9AE0-6FBF-BF3C-D11542391A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8D8CE01-DBEC-55E9-A596-48374BE5701F}"/>
              </a:ext>
            </a:extLst>
          </p:cNvPr>
          <p:cNvSpPr>
            <a:spLocks noGrp="1"/>
          </p:cNvSpPr>
          <p:nvPr>
            <p:ph type="dt" sz="half" idx="10"/>
          </p:nvPr>
        </p:nvSpPr>
        <p:spPr/>
        <p:txBody>
          <a:bodyPr/>
          <a:lstStyle/>
          <a:p>
            <a:fld id="{95BB2DD1-6BD7-4682-9BDB-3E3AEC6C7899}" type="datetime1">
              <a:rPr lang="en-CA" smtClean="0"/>
              <a:t>2023-05-30</a:t>
            </a:fld>
            <a:endParaRPr lang="en-CA" dirty="0"/>
          </a:p>
        </p:txBody>
      </p:sp>
      <p:sp>
        <p:nvSpPr>
          <p:cNvPr id="5" name="Footer Placeholder 4">
            <a:extLst>
              <a:ext uri="{FF2B5EF4-FFF2-40B4-BE49-F238E27FC236}">
                <a16:creationId xmlns:a16="http://schemas.microsoft.com/office/drawing/2014/main" id="{2203AD3F-B120-B5F4-1770-BDD4B685F8A2}"/>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68E26BB1-D1B7-A0D8-E204-930D1BFDAA01}"/>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76155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78D64-2F99-C081-680D-A539EBEAE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12421E9-94E1-B1B6-E5AB-E87D1FDF0D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E80A8B-C92F-E0EE-AEFA-08A7641CAB33}"/>
              </a:ext>
            </a:extLst>
          </p:cNvPr>
          <p:cNvSpPr>
            <a:spLocks noGrp="1"/>
          </p:cNvSpPr>
          <p:nvPr>
            <p:ph type="dt" sz="half" idx="10"/>
          </p:nvPr>
        </p:nvSpPr>
        <p:spPr/>
        <p:txBody>
          <a:bodyPr/>
          <a:lstStyle/>
          <a:p>
            <a:fld id="{167CCC10-6FDF-4382-BA6B-97D719440034}" type="datetime1">
              <a:rPr lang="en-CA" smtClean="0"/>
              <a:t>2023-05-30</a:t>
            </a:fld>
            <a:endParaRPr lang="en-CA" dirty="0"/>
          </a:p>
        </p:txBody>
      </p:sp>
      <p:sp>
        <p:nvSpPr>
          <p:cNvPr id="5" name="Footer Placeholder 4">
            <a:extLst>
              <a:ext uri="{FF2B5EF4-FFF2-40B4-BE49-F238E27FC236}">
                <a16:creationId xmlns:a16="http://schemas.microsoft.com/office/drawing/2014/main" id="{1BA24D5C-1B51-0BA0-DADA-640A609A8BA1}"/>
              </a:ext>
            </a:extLst>
          </p:cNvPr>
          <p:cNvSpPr>
            <a:spLocks noGrp="1"/>
          </p:cNvSpPr>
          <p:nvPr>
            <p:ph type="ftr" sz="quarter" idx="11"/>
          </p:nvPr>
        </p:nvSpPr>
        <p:spPr/>
        <p:txBody>
          <a:bodyPr/>
          <a:lstStyle/>
          <a:p>
            <a:endParaRPr lang="en-CA" dirty="0"/>
          </a:p>
        </p:txBody>
      </p:sp>
      <p:sp>
        <p:nvSpPr>
          <p:cNvPr id="6" name="Slide Number Placeholder 5">
            <a:extLst>
              <a:ext uri="{FF2B5EF4-FFF2-40B4-BE49-F238E27FC236}">
                <a16:creationId xmlns:a16="http://schemas.microsoft.com/office/drawing/2014/main" id="{21CE14DD-8783-9C22-23FC-26831C394917}"/>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70227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FF7C4-318E-7D6F-009D-53B8FE23737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EDD7B03-EE24-0437-1ACC-1F41946CCF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1A1EDE4C-4563-E87C-738B-E18854C43B4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B92603AF-50A8-9244-0FFF-CC186DF56BB5}"/>
              </a:ext>
            </a:extLst>
          </p:cNvPr>
          <p:cNvSpPr>
            <a:spLocks noGrp="1"/>
          </p:cNvSpPr>
          <p:nvPr>
            <p:ph type="dt" sz="half" idx="10"/>
          </p:nvPr>
        </p:nvSpPr>
        <p:spPr/>
        <p:txBody>
          <a:bodyPr/>
          <a:lstStyle/>
          <a:p>
            <a:fld id="{E5D59FF0-9408-4289-BAC5-968A4FB577EB}" type="datetime1">
              <a:rPr lang="en-CA" smtClean="0"/>
              <a:t>2023-05-30</a:t>
            </a:fld>
            <a:endParaRPr lang="en-CA" dirty="0"/>
          </a:p>
        </p:txBody>
      </p:sp>
      <p:sp>
        <p:nvSpPr>
          <p:cNvPr id="6" name="Footer Placeholder 5">
            <a:extLst>
              <a:ext uri="{FF2B5EF4-FFF2-40B4-BE49-F238E27FC236}">
                <a16:creationId xmlns:a16="http://schemas.microsoft.com/office/drawing/2014/main" id="{CAD61805-89CA-0D2B-EAF3-CCB0E0B9ED57}"/>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878BE60D-560E-7CB5-948C-EEA6DCF05182}"/>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3244593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895B5-2230-8EF2-F968-C6809A65DD1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B75F3EC-1C3E-9909-17C3-656804F5B2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76C9ABD-6C9F-75AE-005D-B8926A392C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7DA12DE-610F-C924-4EE7-C317DD4F67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D58187-6828-4FEE-C806-FE445ED928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84FB02A-0855-7876-415C-4FCBC175F243}"/>
              </a:ext>
            </a:extLst>
          </p:cNvPr>
          <p:cNvSpPr>
            <a:spLocks noGrp="1"/>
          </p:cNvSpPr>
          <p:nvPr>
            <p:ph type="dt" sz="half" idx="10"/>
          </p:nvPr>
        </p:nvSpPr>
        <p:spPr/>
        <p:txBody>
          <a:bodyPr/>
          <a:lstStyle/>
          <a:p>
            <a:fld id="{C3D5A74E-7F00-4EBA-9736-73A7E71E8007}" type="datetime1">
              <a:rPr lang="en-CA" smtClean="0"/>
              <a:t>2023-05-30</a:t>
            </a:fld>
            <a:endParaRPr lang="en-CA" dirty="0"/>
          </a:p>
        </p:txBody>
      </p:sp>
      <p:sp>
        <p:nvSpPr>
          <p:cNvPr id="8" name="Footer Placeholder 7">
            <a:extLst>
              <a:ext uri="{FF2B5EF4-FFF2-40B4-BE49-F238E27FC236}">
                <a16:creationId xmlns:a16="http://schemas.microsoft.com/office/drawing/2014/main" id="{CA352847-7712-5268-1C17-113E3F608BA3}"/>
              </a:ext>
            </a:extLst>
          </p:cNvPr>
          <p:cNvSpPr>
            <a:spLocks noGrp="1"/>
          </p:cNvSpPr>
          <p:nvPr>
            <p:ph type="ftr" sz="quarter" idx="11"/>
          </p:nvPr>
        </p:nvSpPr>
        <p:spPr/>
        <p:txBody>
          <a:bodyPr/>
          <a:lstStyle/>
          <a:p>
            <a:endParaRPr lang="en-CA" dirty="0"/>
          </a:p>
        </p:txBody>
      </p:sp>
      <p:sp>
        <p:nvSpPr>
          <p:cNvPr id="9" name="Slide Number Placeholder 8">
            <a:extLst>
              <a:ext uri="{FF2B5EF4-FFF2-40B4-BE49-F238E27FC236}">
                <a16:creationId xmlns:a16="http://schemas.microsoft.com/office/drawing/2014/main" id="{4E45BDA0-F00A-18D1-334F-8610981C35AD}"/>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2215669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2CE5-6990-1E82-1F96-4AB6FF9D08D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09D310C-134F-6031-8F16-558A1FE18903}"/>
              </a:ext>
            </a:extLst>
          </p:cNvPr>
          <p:cNvSpPr>
            <a:spLocks noGrp="1"/>
          </p:cNvSpPr>
          <p:nvPr>
            <p:ph type="dt" sz="half" idx="10"/>
          </p:nvPr>
        </p:nvSpPr>
        <p:spPr/>
        <p:txBody>
          <a:bodyPr/>
          <a:lstStyle/>
          <a:p>
            <a:fld id="{E015AEB3-59EC-4CDD-A5C3-7B54BCEE43AD}" type="datetime1">
              <a:rPr lang="en-CA" smtClean="0"/>
              <a:t>2023-05-30</a:t>
            </a:fld>
            <a:endParaRPr lang="en-CA" dirty="0"/>
          </a:p>
        </p:txBody>
      </p:sp>
      <p:sp>
        <p:nvSpPr>
          <p:cNvPr id="4" name="Footer Placeholder 3">
            <a:extLst>
              <a:ext uri="{FF2B5EF4-FFF2-40B4-BE49-F238E27FC236}">
                <a16:creationId xmlns:a16="http://schemas.microsoft.com/office/drawing/2014/main" id="{FD0BA6D2-0470-5AF3-4553-3AF12C5D7F5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E3C170B9-F857-225F-8299-68299C5F0FB8}"/>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030798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9A886D-00F4-F59F-8605-3C6F43908D09}"/>
              </a:ext>
            </a:extLst>
          </p:cNvPr>
          <p:cNvSpPr>
            <a:spLocks noGrp="1"/>
          </p:cNvSpPr>
          <p:nvPr>
            <p:ph type="dt" sz="half" idx="10"/>
          </p:nvPr>
        </p:nvSpPr>
        <p:spPr/>
        <p:txBody>
          <a:bodyPr/>
          <a:lstStyle/>
          <a:p>
            <a:fld id="{68EABDA6-39B0-4B7C-9C97-D92A98B4893F}" type="datetime1">
              <a:rPr lang="en-CA" smtClean="0"/>
              <a:t>2023-05-30</a:t>
            </a:fld>
            <a:endParaRPr lang="en-CA" dirty="0"/>
          </a:p>
        </p:txBody>
      </p:sp>
      <p:sp>
        <p:nvSpPr>
          <p:cNvPr id="3" name="Footer Placeholder 2">
            <a:extLst>
              <a:ext uri="{FF2B5EF4-FFF2-40B4-BE49-F238E27FC236}">
                <a16:creationId xmlns:a16="http://schemas.microsoft.com/office/drawing/2014/main" id="{76844F2C-E9C7-401B-CE78-3F4F2C11FEE9}"/>
              </a:ext>
            </a:extLst>
          </p:cNvPr>
          <p:cNvSpPr>
            <a:spLocks noGrp="1"/>
          </p:cNvSpPr>
          <p:nvPr>
            <p:ph type="ftr" sz="quarter" idx="11"/>
          </p:nvPr>
        </p:nvSpPr>
        <p:spPr/>
        <p:txBody>
          <a:bodyPr/>
          <a:lstStyle/>
          <a:p>
            <a:endParaRPr lang="en-CA" dirty="0"/>
          </a:p>
        </p:txBody>
      </p:sp>
      <p:sp>
        <p:nvSpPr>
          <p:cNvPr id="4" name="Slide Number Placeholder 3">
            <a:extLst>
              <a:ext uri="{FF2B5EF4-FFF2-40B4-BE49-F238E27FC236}">
                <a16:creationId xmlns:a16="http://schemas.microsoft.com/office/drawing/2014/main" id="{FB324444-DDA6-88CC-1C1D-5367F1ED970E}"/>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317244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7F318-D74D-2037-A017-AC31571863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5C9EEDC-60F4-AE4B-D879-1A2D3A69D5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740AA46-A705-7504-1BEB-5DFD1EC1AF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185F36-3D9B-E8B4-80B9-7B59DEC7B645}"/>
              </a:ext>
            </a:extLst>
          </p:cNvPr>
          <p:cNvSpPr>
            <a:spLocks noGrp="1"/>
          </p:cNvSpPr>
          <p:nvPr>
            <p:ph type="dt" sz="half" idx="10"/>
          </p:nvPr>
        </p:nvSpPr>
        <p:spPr/>
        <p:txBody>
          <a:bodyPr/>
          <a:lstStyle/>
          <a:p>
            <a:fld id="{3A6D182C-0FDC-4BBD-ACA0-B02A56BF25D7}" type="datetime1">
              <a:rPr lang="en-CA" smtClean="0"/>
              <a:t>2023-05-30</a:t>
            </a:fld>
            <a:endParaRPr lang="en-CA" dirty="0"/>
          </a:p>
        </p:txBody>
      </p:sp>
      <p:sp>
        <p:nvSpPr>
          <p:cNvPr id="6" name="Footer Placeholder 5">
            <a:extLst>
              <a:ext uri="{FF2B5EF4-FFF2-40B4-BE49-F238E27FC236}">
                <a16:creationId xmlns:a16="http://schemas.microsoft.com/office/drawing/2014/main" id="{6E79C315-3708-93E4-054C-C6D0F2C4C44A}"/>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5ACCC3F9-093C-CA23-B60D-DB8723F5F648}"/>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16455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7978A-B940-7731-4D10-EA9C0C89BD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29747BCA-680A-2BEC-E491-CA89CA94D9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a:extLst>
              <a:ext uri="{FF2B5EF4-FFF2-40B4-BE49-F238E27FC236}">
                <a16:creationId xmlns:a16="http://schemas.microsoft.com/office/drawing/2014/main" id="{85C879C0-E338-4D05-5781-AD9C4389E2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3DC480-883D-F985-8E53-7174C9AD5C2A}"/>
              </a:ext>
            </a:extLst>
          </p:cNvPr>
          <p:cNvSpPr>
            <a:spLocks noGrp="1"/>
          </p:cNvSpPr>
          <p:nvPr>
            <p:ph type="dt" sz="half" idx="10"/>
          </p:nvPr>
        </p:nvSpPr>
        <p:spPr/>
        <p:txBody>
          <a:bodyPr/>
          <a:lstStyle/>
          <a:p>
            <a:fld id="{DAE65416-BFA2-4687-88E1-E04DECC0907A}" type="datetime1">
              <a:rPr lang="en-CA" smtClean="0"/>
              <a:t>2023-05-30</a:t>
            </a:fld>
            <a:endParaRPr lang="en-CA" dirty="0"/>
          </a:p>
        </p:txBody>
      </p:sp>
      <p:sp>
        <p:nvSpPr>
          <p:cNvPr id="6" name="Footer Placeholder 5">
            <a:extLst>
              <a:ext uri="{FF2B5EF4-FFF2-40B4-BE49-F238E27FC236}">
                <a16:creationId xmlns:a16="http://schemas.microsoft.com/office/drawing/2014/main" id="{EE9169C7-ECF3-9D05-80ED-E169F78A2775}"/>
              </a:ext>
            </a:extLst>
          </p:cNvPr>
          <p:cNvSpPr>
            <a:spLocks noGrp="1"/>
          </p:cNvSpPr>
          <p:nvPr>
            <p:ph type="ftr" sz="quarter" idx="11"/>
          </p:nvPr>
        </p:nvSpPr>
        <p:spPr/>
        <p:txBody>
          <a:bodyPr/>
          <a:lstStyle/>
          <a:p>
            <a:endParaRPr lang="en-CA" dirty="0"/>
          </a:p>
        </p:txBody>
      </p:sp>
      <p:sp>
        <p:nvSpPr>
          <p:cNvPr id="7" name="Slide Number Placeholder 6">
            <a:extLst>
              <a:ext uri="{FF2B5EF4-FFF2-40B4-BE49-F238E27FC236}">
                <a16:creationId xmlns:a16="http://schemas.microsoft.com/office/drawing/2014/main" id="{3663DA57-9943-2FA4-9A21-61CB45714286}"/>
              </a:ext>
            </a:extLst>
          </p:cNvPr>
          <p:cNvSpPr>
            <a:spLocks noGrp="1"/>
          </p:cNvSpPr>
          <p:nvPr>
            <p:ph type="sldNum" sz="quarter" idx="12"/>
          </p:nvPr>
        </p:nvSpPr>
        <p:spPr/>
        <p:txBody>
          <a:bodyPr/>
          <a:lstStyle/>
          <a:p>
            <a:fld id="{382CAA5B-C0CD-41CE-A19A-E64AD47A34B0}" type="slidenum">
              <a:rPr lang="en-CA" smtClean="0"/>
              <a:t>‹#›</a:t>
            </a:fld>
            <a:endParaRPr lang="en-CA" dirty="0"/>
          </a:p>
        </p:txBody>
      </p:sp>
    </p:spTree>
    <p:extLst>
      <p:ext uri="{BB962C8B-B14F-4D97-AF65-F5344CB8AC3E}">
        <p14:creationId xmlns:p14="http://schemas.microsoft.com/office/powerpoint/2010/main" val="144290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1BCC79E-22C3-FC2A-8B04-E74C8C90F9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5F508D6-54A4-8F9B-2BB7-CDF9D6A73E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8C18BA1-16AA-A3D2-9824-DCA30CB548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751AE-9B46-4F43-90E3-7283CE26B76F}" type="datetime1">
              <a:rPr lang="en-CA" smtClean="0"/>
              <a:t>2023-05-30</a:t>
            </a:fld>
            <a:endParaRPr lang="en-CA" dirty="0"/>
          </a:p>
        </p:txBody>
      </p:sp>
      <p:sp>
        <p:nvSpPr>
          <p:cNvPr id="5" name="Footer Placeholder 4">
            <a:extLst>
              <a:ext uri="{FF2B5EF4-FFF2-40B4-BE49-F238E27FC236}">
                <a16:creationId xmlns:a16="http://schemas.microsoft.com/office/drawing/2014/main" id="{32CC6DED-BDDF-8AE3-A41C-6A0B8C9910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a:extLst>
              <a:ext uri="{FF2B5EF4-FFF2-40B4-BE49-F238E27FC236}">
                <a16:creationId xmlns:a16="http://schemas.microsoft.com/office/drawing/2014/main" id="{4E3B4378-B0AB-8E15-7845-EC85DC3475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2CAA5B-C0CD-41CE-A19A-E64AD47A34B0}" type="slidenum">
              <a:rPr lang="en-CA" smtClean="0"/>
              <a:t>‹#›</a:t>
            </a:fld>
            <a:endParaRPr lang="en-CA" dirty="0"/>
          </a:p>
        </p:txBody>
      </p:sp>
    </p:spTree>
    <p:extLst>
      <p:ext uri="{BB962C8B-B14F-4D97-AF65-F5344CB8AC3E}">
        <p14:creationId xmlns:p14="http://schemas.microsoft.com/office/powerpoint/2010/main" val="2803039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openxmlformats.org/officeDocument/2006/relationships/hyperlink" Target="https://www.facebook.com/AccStandardsCA/?ref=br_rs" TargetMode="External"/><Relationship Id="rId3" Type="http://schemas.openxmlformats.org/officeDocument/2006/relationships/hyperlink" Target="https://accessible.canada.ca/accessibility-standards-canada-accessibility-plan/feedback-form" TargetMode="External"/><Relationship Id="rId7" Type="http://schemas.openxmlformats.org/officeDocument/2006/relationships/hyperlink" Target="https://fr-fr.facebook.com/NormesAccesCA/"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s://twitter.com/AccStandardsCA" TargetMode="External"/><Relationship Id="rId5" Type="http://schemas.openxmlformats.org/officeDocument/2006/relationships/hyperlink" Target="https://twitter.com/NormesAccesCA" TargetMode="External"/><Relationship Id="rId10" Type="http://schemas.openxmlformats.org/officeDocument/2006/relationships/hyperlink" Target="https://www.linkedin.com/company/43185364/admin/" TargetMode="External"/><Relationship Id="rId4" Type="http://schemas.openxmlformats.org/officeDocument/2006/relationships/hyperlink" Target="https://accessible.canada.ca/newsletter-registration" TargetMode="External"/><Relationship Id="rId9" Type="http://schemas.openxmlformats.org/officeDocument/2006/relationships/hyperlink" Target="https://ca.linkedin.com/company/normesaccesca"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mailto:ASC-NAC@canada.gc.ca" TargetMode="Externa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mailto:helpdesk@collaboratevideo.net"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F92229-AC12-5844-82FE-CCEBC12B71E5}"/>
              </a:ext>
            </a:extLst>
          </p:cNvPr>
          <p:cNvSpPr>
            <a:spLocks noGrp="1"/>
          </p:cNvSpPr>
          <p:nvPr>
            <p:ph type="ctrTitle"/>
            <p:custDataLst>
              <p:tags r:id="rId1"/>
            </p:custDataLst>
          </p:nvPr>
        </p:nvSpPr>
        <p:spPr>
          <a:xfrm>
            <a:off x="220639" y="1425648"/>
            <a:ext cx="11750722" cy="2820837"/>
          </a:xfrm>
        </p:spPr>
        <p:txBody>
          <a:bodyPr>
            <a:noAutofit/>
          </a:bodyPr>
          <a:lstStyle/>
          <a:p>
            <a:pPr>
              <a:lnSpc>
                <a:spcPct val="150000"/>
              </a:lnSpc>
            </a:pPr>
            <a:r>
              <a:rPr lang="en-US" sz="2800" dirty="0">
                <a:solidFill>
                  <a:schemeClr val="tx1"/>
                </a:solidFill>
                <a:latin typeface="Arial (Headings)"/>
              </a:rPr>
              <a:t>Accessibility Standards Canada’s Annual Public Meeting</a:t>
            </a:r>
            <a:br>
              <a:rPr lang="en-US" sz="2800" dirty="0">
                <a:solidFill>
                  <a:schemeClr val="tx1"/>
                </a:solidFill>
                <a:latin typeface="Arial (Headings)"/>
              </a:rPr>
            </a:br>
            <a:r>
              <a:rPr lang="en-US" sz="2800" dirty="0">
                <a:solidFill>
                  <a:schemeClr val="tx1"/>
                </a:solidFill>
                <a:latin typeface="Arial (Headings)"/>
              </a:rPr>
              <a:t>June 1, 2023</a:t>
            </a:r>
            <a:br>
              <a:rPr lang="en-US" sz="3200" dirty="0">
                <a:solidFill>
                  <a:schemeClr val="tx1"/>
                </a:solidFill>
                <a:latin typeface="Arial (Headings)"/>
              </a:rPr>
            </a:br>
            <a:r>
              <a:rPr lang="en-US" sz="2400" dirty="0">
                <a:solidFill>
                  <a:schemeClr val="tx1"/>
                </a:solidFill>
                <a:latin typeface="Arial (Headings)"/>
              </a:rPr>
              <a:t>From words to action: Moving Together Toward a Canada Without Barriers!</a:t>
            </a:r>
            <a:br>
              <a:rPr lang="en-US" sz="3600" dirty="0">
                <a:solidFill>
                  <a:schemeClr val="tx1"/>
                </a:solidFill>
                <a:latin typeface="Arial (Headings)"/>
              </a:rPr>
            </a:br>
            <a:endParaRPr lang="en-US" sz="3600" dirty="0">
              <a:solidFill>
                <a:schemeClr val="tx1"/>
              </a:solidFill>
              <a:latin typeface="Arial (Headings)"/>
            </a:endParaRPr>
          </a:p>
        </p:txBody>
      </p:sp>
    </p:spTree>
    <p:extLst>
      <p:ext uri="{BB962C8B-B14F-4D97-AF65-F5344CB8AC3E}">
        <p14:creationId xmlns:p14="http://schemas.microsoft.com/office/powerpoint/2010/main" val="722692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400" y="528379"/>
            <a:ext cx="10212512" cy="904369"/>
          </a:xfrm>
        </p:spPr>
        <p:txBody>
          <a:bodyPr>
            <a:normAutofit/>
          </a:bodyPr>
          <a:lstStyle/>
          <a:p>
            <a:pPr algn="ctr"/>
            <a:r>
              <a:rPr lang="en-CA" b="1" dirty="0">
                <a:latin typeface="Arial (Headings)"/>
                <a:cs typeface="Arial" panose="020B0604020202020204" pitchFamily="34" charset="0"/>
              </a:rPr>
              <a:t>Standards Being Developed (2/2)</a:t>
            </a:r>
            <a:endParaRPr lang="fr-CA" dirty="0">
              <a:latin typeface="Arial (Headings)"/>
              <a:cs typeface="Arial" panose="020B0604020202020204" pitchFamily="34" charset="0"/>
            </a:endParaRPr>
          </a:p>
        </p:txBody>
      </p:sp>
      <p:sp>
        <p:nvSpPr>
          <p:cNvPr id="2" name="Espace réservé du contenu 1"/>
          <p:cNvSpPr>
            <a:spLocks noGrp="1"/>
          </p:cNvSpPr>
          <p:nvPr>
            <p:ph idx="1"/>
          </p:nvPr>
        </p:nvSpPr>
        <p:spPr>
          <a:xfrm>
            <a:off x="443260" y="1585643"/>
            <a:ext cx="11376000" cy="3405807"/>
          </a:xfrm>
        </p:spPr>
        <p:txBody>
          <a:bodyPr>
            <a:normAutofit/>
          </a:bodyPr>
          <a:lstStyle/>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Wayfinding and Signage</a:t>
            </a: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Plain Language</a:t>
            </a: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Employment</a:t>
            </a: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Accessibility Requirements for Information and Communications Technology Products and Services</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6F9B8EA8-90DA-3D5B-A847-6ABD8BB92614}"/>
              </a:ext>
            </a:extLst>
          </p:cNvPr>
          <p:cNvSpPr>
            <a:spLocks noGrp="1"/>
          </p:cNvSpPr>
          <p:nvPr>
            <p:ph type="sldNum" sz="quarter" idx="12"/>
          </p:nvPr>
        </p:nvSpPr>
        <p:spPr>
          <a:xfrm>
            <a:off x="4724400" y="6147058"/>
            <a:ext cx="2743200" cy="365125"/>
          </a:xfrm>
        </p:spPr>
        <p:txBody>
          <a:bodyPr/>
          <a:lstStyle/>
          <a:p>
            <a:pPr algn="ctr"/>
            <a:fld id="{382CAA5B-C0CD-41CE-A19A-E64AD47A34B0}" type="slidenum">
              <a:rPr lang="en-CA" sz="2400" b="1" smtClean="0">
                <a:solidFill>
                  <a:schemeClr val="bg1"/>
                </a:solidFill>
              </a:rPr>
              <a:pPr algn="ctr"/>
              <a:t>10</a:t>
            </a:fld>
            <a:endParaRPr lang="en-CA" sz="2400" b="1" dirty="0">
              <a:solidFill>
                <a:schemeClr val="bg1"/>
              </a:solidFill>
            </a:endParaRPr>
          </a:p>
        </p:txBody>
      </p:sp>
    </p:spTree>
    <p:extLst>
      <p:ext uri="{BB962C8B-B14F-4D97-AF65-F5344CB8AC3E}">
        <p14:creationId xmlns:p14="http://schemas.microsoft.com/office/powerpoint/2010/main" val="2293052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399" y="378111"/>
            <a:ext cx="10161143" cy="1166218"/>
          </a:xfrm>
        </p:spPr>
        <p:txBody>
          <a:bodyPr>
            <a:normAutofit/>
          </a:bodyPr>
          <a:lstStyle/>
          <a:p>
            <a:pPr algn="ctr"/>
            <a:r>
              <a:rPr lang="en-CA" b="1" dirty="0">
                <a:latin typeface="Arial (Headings)"/>
              </a:rPr>
              <a:t>Three New Standards Added</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408000" y="1678543"/>
            <a:ext cx="11376000" cy="2449111"/>
          </a:xfrm>
        </p:spPr>
        <p:txBody>
          <a:bodyPr>
            <a:normAutofit/>
          </a:bodyPr>
          <a:lstStyle/>
          <a:p>
            <a:pPr marL="896938" indent="-534988">
              <a:lnSpc>
                <a:spcPct val="120000"/>
              </a:lnSpc>
              <a:spcBef>
                <a:spcPts val="0"/>
              </a:spcBef>
              <a:spcAft>
                <a:spcPts val="1200"/>
              </a:spcAft>
              <a:buFont typeface="Wingdings" panose="05000000000000000000" pitchFamily="2" charset="2"/>
              <a:buChar char="q"/>
            </a:pPr>
            <a:r>
              <a:rPr lang="en-CA" sz="3000" dirty="0">
                <a:latin typeface="Arial" panose="020B0604020202020204" pitchFamily="34" charset="0"/>
                <a:cs typeface="Arial" panose="020B0604020202020204" pitchFamily="34" charset="0"/>
              </a:rPr>
              <a:t>Acoustics in the Built Environment</a:t>
            </a:r>
          </a:p>
          <a:p>
            <a:pPr marL="896938" indent="-534988">
              <a:lnSpc>
                <a:spcPct val="120000"/>
              </a:lnSpc>
              <a:spcBef>
                <a:spcPts val="0"/>
              </a:spcBef>
              <a:spcAft>
                <a:spcPts val="1200"/>
              </a:spcAft>
              <a:buFont typeface="Wingdings" panose="05000000000000000000" pitchFamily="2" charset="2"/>
              <a:buChar char="q"/>
            </a:pPr>
            <a:r>
              <a:rPr lang="en-CA" sz="3000" dirty="0">
                <a:latin typeface="Arial" panose="020B0604020202020204" pitchFamily="34" charset="0"/>
                <a:cs typeface="Arial" panose="020B0604020202020204" pitchFamily="34" charset="0"/>
              </a:rPr>
              <a:t>Design and Delivery of Accessible Programs and Services</a:t>
            </a:r>
          </a:p>
          <a:p>
            <a:pPr marL="896938" indent="-534988">
              <a:lnSpc>
                <a:spcPct val="120000"/>
              </a:lnSpc>
              <a:spcBef>
                <a:spcPts val="0"/>
              </a:spcBef>
              <a:spcAft>
                <a:spcPts val="1200"/>
              </a:spcAft>
              <a:buFont typeface="Wingdings" panose="05000000000000000000" pitchFamily="2" charset="2"/>
              <a:buChar char="q"/>
            </a:pPr>
            <a:r>
              <a:rPr lang="en-CA" sz="3000" dirty="0">
                <a:latin typeface="Arial" panose="020B0604020202020204" pitchFamily="34" charset="0"/>
                <a:cs typeface="Arial" panose="020B0604020202020204" pitchFamily="34" charset="0"/>
              </a:rPr>
              <a:t>Accessible Travel Journey</a:t>
            </a:r>
          </a:p>
          <a:p>
            <a:pPr marL="361950" indent="0">
              <a:lnSpc>
                <a:spcPct val="105000"/>
              </a:lnSpc>
              <a:spcBef>
                <a:spcPts val="600"/>
              </a:spcBef>
              <a:buNone/>
            </a:pPr>
            <a:endParaRPr lang="en-US" sz="30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67131A4-C3A8-5E27-21C7-EC43F8F4943B}"/>
              </a:ext>
            </a:extLst>
          </p:cNvPr>
          <p:cNvSpPr>
            <a:spLocks noGrp="1"/>
          </p:cNvSpPr>
          <p:nvPr>
            <p:ph type="sldNum" sz="quarter" idx="12"/>
          </p:nvPr>
        </p:nvSpPr>
        <p:spPr>
          <a:xfrm>
            <a:off x="4724400" y="6199784"/>
            <a:ext cx="2743200" cy="365125"/>
          </a:xfrm>
        </p:spPr>
        <p:txBody>
          <a:bodyPr/>
          <a:lstStyle/>
          <a:p>
            <a:pPr algn="ctr"/>
            <a:fld id="{382CAA5B-C0CD-41CE-A19A-E64AD47A34B0}" type="slidenum">
              <a:rPr lang="en-CA" sz="2400" b="1" smtClean="0">
                <a:solidFill>
                  <a:schemeClr val="bg1"/>
                </a:solidFill>
              </a:rPr>
              <a:pPr algn="ctr"/>
              <a:t>11</a:t>
            </a:fld>
            <a:endParaRPr lang="en-CA" sz="2400" b="1" dirty="0">
              <a:solidFill>
                <a:schemeClr val="bg1"/>
              </a:solidFill>
            </a:endParaRPr>
          </a:p>
        </p:txBody>
      </p:sp>
    </p:spTree>
    <p:extLst>
      <p:ext uri="{BB962C8B-B14F-4D97-AF65-F5344CB8AC3E}">
        <p14:creationId xmlns:p14="http://schemas.microsoft.com/office/powerpoint/2010/main" val="27243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400" y="390081"/>
            <a:ext cx="10376899" cy="1166218"/>
          </a:xfrm>
        </p:spPr>
        <p:txBody>
          <a:bodyPr>
            <a:normAutofit/>
          </a:bodyPr>
          <a:lstStyle/>
          <a:p>
            <a:pPr algn="ctr"/>
            <a:r>
              <a:rPr lang="en-CA" b="1" dirty="0">
                <a:latin typeface="Arial (Headings)"/>
                <a:cs typeface="Arial" panose="020B0604020202020204" pitchFamily="34" charset="0"/>
              </a:rPr>
              <a:t>Public Reviews Taking Place in 2023</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443260" y="1562391"/>
            <a:ext cx="11376000" cy="3378725"/>
          </a:xfrm>
        </p:spPr>
        <p:txBody>
          <a:bodyPr>
            <a:normAutofit/>
          </a:bodyPr>
          <a:lstStyle/>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Model Standard for the Built Environment - Accessibility for federally regulated entities as defined in the </a:t>
            </a:r>
            <a:r>
              <a:rPr lang="en-CA" i="1" dirty="0">
                <a:latin typeface="Arial" panose="020B0604020202020204" pitchFamily="34" charset="0"/>
                <a:cs typeface="Arial" panose="020B0604020202020204" pitchFamily="34" charset="0"/>
              </a:rPr>
              <a:t>Accessible Canada Act</a:t>
            </a:r>
            <a:r>
              <a:rPr lang="en-CA" dirty="0">
                <a:latin typeface="Arial" panose="020B0604020202020204" pitchFamily="34" charset="0"/>
                <a:cs typeface="Arial" panose="020B0604020202020204" pitchFamily="34" charset="0"/>
              </a:rPr>
              <a:t> (closed in January 2023)</a:t>
            </a: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Outdoor Spaces (summer 2023)</a:t>
            </a: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Employment (summer 2023)</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29E743DD-AAE9-9FAD-6EDF-18EA7885EC92}"/>
              </a:ext>
            </a:extLst>
          </p:cNvPr>
          <p:cNvSpPr>
            <a:spLocks noGrp="1"/>
          </p:cNvSpPr>
          <p:nvPr>
            <p:ph type="sldNum" sz="quarter" idx="12"/>
          </p:nvPr>
        </p:nvSpPr>
        <p:spPr>
          <a:xfrm>
            <a:off x="4724400" y="6155956"/>
            <a:ext cx="2743200" cy="365125"/>
          </a:xfrm>
        </p:spPr>
        <p:txBody>
          <a:bodyPr/>
          <a:lstStyle/>
          <a:p>
            <a:pPr algn="ctr"/>
            <a:fld id="{382CAA5B-C0CD-41CE-A19A-E64AD47A34B0}" type="slidenum">
              <a:rPr lang="en-CA" sz="2400" b="1" smtClean="0">
                <a:solidFill>
                  <a:schemeClr val="bg1"/>
                </a:solidFill>
              </a:rPr>
              <a:pPr algn="ctr"/>
              <a:t>12</a:t>
            </a:fld>
            <a:endParaRPr lang="en-CA" sz="2400" b="1" dirty="0">
              <a:solidFill>
                <a:schemeClr val="bg1"/>
              </a:solidFill>
            </a:endParaRPr>
          </a:p>
        </p:txBody>
      </p:sp>
    </p:spTree>
    <p:extLst>
      <p:ext uri="{BB962C8B-B14F-4D97-AF65-F5344CB8AC3E}">
        <p14:creationId xmlns:p14="http://schemas.microsoft.com/office/powerpoint/2010/main" val="3994980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399" y="384719"/>
            <a:ext cx="10366625" cy="1166218"/>
          </a:xfrm>
        </p:spPr>
        <p:txBody>
          <a:bodyPr>
            <a:normAutofit/>
          </a:bodyPr>
          <a:lstStyle/>
          <a:p>
            <a:pPr algn="ctr"/>
            <a:r>
              <a:rPr lang="en-CA" b="1" dirty="0">
                <a:latin typeface="Arial (Headings)"/>
              </a:rPr>
              <a:t>About Our Technical Committees (1/2)</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443260" y="1561210"/>
            <a:ext cx="11376000" cy="3019180"/>
          </a:xfrm>
        </p:spPr>
        <p:txBody>
          <a:bodyPr>
            <a:normAutofit/>
          </a:bodyPr>
          <a:lstStyle/>
          <a:p>
            <a:pPr marL="896400" indent="-536400">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Our committees are diverse, inclusive, and accessible </a:t>
            </a:r>
          </a:p>
          <a:p>
            <a:pPr marL="896400" indent="-536400">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Members include</a:t>
            </a:r>
          </a:p>
          <a:p>
            <a:pPr marL="1077913" lvl="1" indent="-361950">
              <a:lnSpc>
                <a:spcPct val="120000"/>
              </a:lnSpc>
              <a:spcBef>
                <a:spcPts val="0"/>
              </a:spcBef>
              <a:spcAft>
                <a:spcPts val="1200"/>
              </a:spcAft>
              <a:buFont typeface="Wingdings" panose="05000000000000000000" pitchFamily="2" charset="2"/>
              <a:buChar char="Ø"/>
            </a:pPr>
            <a:r>
              <a:rPr lang="en-CA" sz="2800" dirty="0">
                <a:latin typeface="Arial" panose="020B0604020202020204" pitchFamily="34" charset="0"/>
                <a:cs typeface="Arial" panose="020B0604020202020204" pitchFamily="34" charset="0"/>
              </a:rPr>
              <a:t>seniors, youth, and Indigenous peoples</a:t>
            </a:r>
          </a:p>
          <a:p>
            <a:pPr marL="1077913" lvl="1" indent="-361950">
              <a:lnSpc>
                <a:spcPct val="120000"/>
              </a:lnSpc>
              <a:spcBef>
                <a:spcPts val="0"/>
              </a:spcBef>
              <a:spcAft>
                <a:spcPts val="1200"/>
              </a:spcAft>
              <a:buFont typeface="Wingdings" panose="05000000000000000000" pitchFamily="2" charset="2"/>
              <a:buChar char="Ø"/>
            </a:pPr>
            <a:r>
              <a:rPr lang="en-CA" sz="2800" dirty="0">
                <a:latin typeface="Arial" panose="020B0604020202020204" pitchFamily="34" charset="0"/>
                <a:cs typeface="Arial" panose="020B0604020202020204" pitchFamily="34" charset="0"/>
              </a:rPr>
              <a:t>individuals who identify as visible minorities and/or </a:t>
            </a:r>
            <a:r>
              <a:rPr lang="fr-CA" sz="2800" b="0" i="0" u="none" baseline="0" dirty="0">
                <a:latin typeface="Arial" panose="020B0604020202020204" pitchFamily="34" charset="0"/>
                <a:ea typeface="Calibri" panose="020F0502020204030204" pitchFamily="34" charset="0"/>
                <a:cs typeface="Arial" panose="020B0604020202020204" pitchFamily="34" charset="0"/>
                <a:sym typeface=""/>
              </a:rPr>
              <a:t>2SLGBTQI+</a:t>
            </a:r>
            <a:endParaRPr lang="en-CA" sz="28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877EDBCF-33F6-19B8-4089-74277A3DC71F}"/>
              </a:ext>
            </a:extLst>
          </p:cNvPr>
          <p:cNvSpPr>
            <a:spLocks noGrp="1"/>
          </p:cNvSpPr>
          <p:nvPr>
            <p:ph type="sldNum" sz="quarter" idx="12"/>
          </p:nvPr>
        </p:nvSpPr>
        <p:spPr>
          <a:xfrm>
            <a:off x="4724400" y="6173675"/>
            <a:ext cx="2743200" cy="365125"/>
          </a:xfrm>
        </p:spPr>
        <p:txBody>
          <a:bodyPr/>
          <a:lstStyle/>
          <a:p>
            <a:pPr algn="ctr"/>
            <a:fld id="{382CAA5B-C0CD-41CE-A19A-E64AD47A34B0}" type="slidenum">
              <a:rPr lang="en-CA" sz="2400" b="1" smtClean="0">
                <a:solidFill>
                  <a:schemeClr val="bg1"/>
                </a:solidFill>
              </a:rPr>
              <a:pPr algn="ctr"/>
              <a:t>13</a:t>
            </a:fld>
            <a:endParaRPr lang="en-CA" sz="2400" b="1" dirty="0">
              <a:solidFill>
                <a:schemeClr val="bg1"/>
              </a:solidFill>
            </a:endParaRPr>
          </a:p>
        </p:txBody>
      </p:sp>
    </p:spTree>
    <p:extLst>
      <p:ext uri="{BB962C8B-B14F-4D97-AF65-F5344CB8AC3E}">
        <p14:creationId xmlns:p14="http://schemas.microsoft.com/office/powerpoint/2010/main" val="1508050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399" y="384719"/>
            <a:ext cx="10366625" cy="1166218"/>
          </a:xfrm>
        </p:spPr>
        <p:txBody>
          <a:bodyPr>
            <a:normAutofit/>
          </a:bodyPr>
          <a:lstStyle/>
          <a:p>
            <a:pPr algn="ctr"/>
            <a:r>
              <a:rPr lang="en-CA" b="1" dirty="0">
                <a:latin typeface="Arial (Headings)"/>
              </a:rPr>
              <a:t>About Our Technical Committees (2/2)</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344668" y="1879992"/>
            <a:ext cx="11502663" cy="2733954"/>
          </a:xfrm>
        </p:spPr>
        <p:txBody>
          <a:bodyPr>
            <a:normAutofit/>
          </a:bodyPr>
          <a:lstStyle/>
          <a:p>
            <a:pPr marL="1077913" lvl="1" indent="-361950">
              <a:lnSpc>
                <a:spcPct val="120000"/>
              </a:lnSpc>
              <a:spcBef>
                <a:spcPts val="0"/>
              </a:spcBef>
              <a:spcAft>
                <a:spcPts val="1200"/>
              </a:spcAft>
              <a:buFont typeface="Wingdings" panose="05000000000000000000" pitchFamily="2" charset="2"/>
              <a:buChar char="Ø"/>
            </a:pPr>
            <a:r>
              <a:rPr lang="en-CA" sz="2800" dirty="0">
                <a:latin typeface="Arial" panose="020B0604020202020204" pitchFamily="34" charset="0"/>
                <a:cs typeface="Arial" panose="020B0604020202020204" pitchFamily="34" charset="0"/>
              </a:rPr>
              <a:t>people with disabilities (58% of members)</a:t>
            </a:r>
          </a:p>
          <a:p>
            <a:pPr marL="1077913" lvl="1" indent="-361950">
              <a:lnSpc>
                <a:spcPct val="120000"/>
              </a:lnSpc>
              <a:spcBef>
                <a:spcPts val="0"/>
              </a:spcBef>
              <a:spcAft>
                <a:spcPts val="1200"/>
              </a:spcAft>
              <a:buFont typeface="Wingdings" panose="05000000000000000000" pitchFamily="2" charset="2"/>
              <a:buChar char="Ø"/>
            </a:pPr>
            <a:r>
              <a:rPr lang="en-CA" sz="2800" dirty="0">
                <a:latin typeface="Arial" panose="020B0604020202020204" pitchFamily="34" charset="0"/>
                <a:cs typeface="Arial" panose="020B0604020202020204" pitchFamily="34" charset="0"/>
              </a:rPr>
              <a:t>women (52% of members)</a:t>
            </a:r>
          </a:p>
          <a:p>
            <a:pPr marL="896400" indent="-536400">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This</a:t>
            </a:r>
            <a:r>
              <a:rPr lang="en-CA" b="1" dirty="0">
                <a:latin typeface="Arial" panose="020B0604020202020204" pitchFamily="34" charset="0"/>
                <a:cs typeface="Arial" panose="020B0604020202020204" pitchFamily="34" charset="0"/>
              </a:rPr>
              <a:t> </a:t>
            </a:r>
            <a:r>
              <a:rPr lang="en-CA" dirty="0">
                <a:latin typeface="Arial" panose="020B0604020202020204" pitchFamily="34" charset="0"/>
                <a:cs typeface="Arial" panose="020B0604020202020204" pitchFamily="34" charset="0"/>
              </a:rPr>
              <a:t>level of representation is the best in Canada, if not the world</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E6F77137-15EA-A795-DADC-E3D5F7EA7628}"/>
              </a:ext>
            </a:extLst>
          </p:cNvPr>
          <p:cNvSpPr>
            <a:spLocks noGrp="1"/>
          </p:cNvSpPr>
          <p:nvPr>
            <p:ph type="sldNum" sz="quarter" idx="12"/>
          </p:nvPr>
        </p:nvSpPr>
        <p:spPr>
          <a:xfrm>
            <a:off x="4724399" y="6173676"/>
            <a:ext cx="2743200" cy="365125"/>
          </a:xfrm>
        </p:spPr>
        <p:txBody>
          <a:bodyPr/>
          <a:lstStyle/>
          <a:p>
            <a:pPr algn="ctr"/>
            <a:fld id="{382CAA5B-C0CD-41CE-A19A-E64AD47A34B0}" type="slidenum">
              <a:rPr lang="en-CA" sz="2400" b="1" smtClean="0">
                <a:solidFill>
                  <a:schemeClr val="bg1"/>
                </a:solidFill>
              </a:rPr>
              <a:pPr algn="ctr"/>
              <a:t>14</a:t>
            </a:fld>
            <a:endParaRPr lang="en-CA" sz="2400" b="1" dirty="0">
              <a:solidFill>
                <a:schemeClr val="bg1"/>
              </a:solidFill>
            </a:endParaRPr>
          </a:p>
        </p:txBody>
      </p:sp>
    </p:spTree>
    <p:extLst>
      <p:ext uri="{BB962C8B-B14F-4D97-AF65-F5344CB8AC3E}">
        <p14:creationId xmlns:p14="http://schemas.microsoft.com/office/powerpoint/2010/main" val="409413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401" y="384991"/>
            <a:ext cx="10140592" cy="715583"/>
          </a:xfrm>
        </p:spPr>
        <p:txBody>
          <a:bodyPr>
            <a:normAutofit/>
          </a:bodyPr>
          <a:lstStyle/>
          <a:p>
            <a:pPr algn="ctr"/>
            <a:r>
              <a:rPr lang="en-CA" b="1" dirty="0">
                <a:latin typeface="Arial (Headings)"/>
              </a:rPr>
              <a:t>Building Key Relationships</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209725" y="1203699"/>
            <a:ext cx="11736197" cy="4206367"/>
          </a:xfrm>
        </p:spPr>
        <p:txBody>
          <a:bodyPr>
            <a:noAutofit/>
          </a:bodyPr>
          <a:lstStyle/>
          <a:p>
            <a:pPr marL="896400" indent="-536400">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We are a leader and ally on accessibility:</a:t>
            </a:r>
          </a:p>
          <a:p>
            <a:pPr marL="1077913" lvl="1" indent="-361950">
              <a:lnSpc>
                <a:spcPct val="120000"/>
              </a:lnSpc>
              <a:spcBef>
                <a:spcPts val="0"/>
              </a:spcBef>
              <a:spcAft>
                <a:spcPts val="1200"/>
              </a:spcAft>
              <a:buFont typeface="Wingdings" panose="05000000000000000000" pitchFamily="2" charset="2"/>
              <a:buChar char="Ø"/>
            </a:pPr>
            <a:r>
              <a:rPr lang="en-CA" sz="2800" dirty="0">
                <a:latin typeface="Arial" panose="020B0604020202020204" pitchFamily="34" charset="0"/>
                <a:cs typeface="Arial" panose="020B0604020202020204" pitchFamily="34" charset="0"/>
              </a:rPr>
              <a:t>Signed memoranda of understanding with provincial and territorial governments</a:t>
            </a:r>
          </a:p>
          <a:p>
            <a:pPr marL="1077913" lvl="1" indent="-361950">
              <a:lnSpc>
                <a:spcPct val="120000"/>
              </a:lnSpc>
              <a:spcBef>
                <a:spcPts val="0"/>
              </a:spcBef>
              <a:spcAft>
                <a:spcPts val="1200"/>
              </a:spcAft>
              <a:buFont typeface="Wingdings" panose="05000000000000000000" pitchFamily="2" charset="2"/>
              <a:buChar char="Ø"/>
            </a:pPr>
            <a:r>
              <a:rPr lang="en-CA" sz="2800" dirty="0">
                <a:latin typeface="Arial" panose="020B0604020202020204" pitchFamily="34" charset="0"/>
                <a:cs typeface="Arial" panose="020B0604020202020204" pitchFamily="34" charset="0"/>
              </a:rPr>
              <a:t>Held Pan-Canadian Forum on Accessibility Standards (September 2022 and April 2023)</a:t>
            </a:r>
          </a:p>
          <a:p>
            <a:pPr marL="1077913" lvl="1" indent="-361950">
              <a:lnSpc>
                <a:spcPct val="120000"/>
              </a:lnSpc>
              <a:spcBef>
                <a:spcPts val="0"/>
              </a:spcBef>
              <a:spcAft>
                <a:spcPts val="1200"/>
              </a:spcAft>
              <a:buFont typeface="Wingdings" panose="05000000000000000000" pitchFamily="2" charset="2"/>
              <a:buChar char="Ø"/>
            </a:pPr>
            <a:r>
              <a:rPr lang="en-CA" sz="2800" dirty="0">
                <a:latin typeface="Arial" panose="020B0604020202020204" pitchFamily="34" charset="0"/>
                <a:cs typeface="Arial" panose="020B0604020202020204" pitchFamily="34" charset="0"/>
              </a:rPr>
              <a:t>Building relationships with other key partners of the Act</a:t>
            </a:r>
          </a:p>
          <a:p>
            <a:pPr marL="896400" indent="-536400">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We are partnering with CSA Group on 3 standards (see next slide)</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E25B6E2-2EF5-D64F-0603-6AFB6A5CE909}"/>
              </a:ext>
            </a:extLst>
          </p:cNvPr>
          <p:cNvSpPr>
            <a:spLocks noGrp="1"/>
          </p:cNvSpPr>
          <p:nvPr>
            <p:ph type="sldNum" sz="quarter" idx="12"/>
          </p:nvPr>
        </p:nvSpPr>
        <p:spPr>
          <a:xfrm>
            <a:off x="4706223" y="6184803"/>
            <a:ext cx="2743200" cy="365125"/>
          </a:xfrm>
        </p:spPr>
        <p:txBody>
          <a:bodyPr/>
          <a:lstStyle/>
          <a:p>
            <a:pPr algn="ctr"/>
            <a:fld id="{382CAA5B-C0CD-41CE-A19A-E64AD47A34B0}" type="slidenum">
              <a:rPr lang="en-CA" sz="2400" b="1" smtClean="0">
                <a:solidFill>
                  <a:schemeClr val="bg1"/>
                </a:solidFill>
              </a:rPr>
              <a:pPr algn="ctr"/>
              <a:t>15</a:t>
            </a:fld>
            <a:endParaRPr lang="en-CA" sz="2400" b="1" dirty="0">
              <a:solidFill>
                <a:schemeClr val="bg1"/>
              </a:solidFill>
            </a:endParaRPr>
          </a:p>
        </p:txBody>
      </p:sp>
    </p:spTree>
    <p:extLst>
      <p:ext uri="{BB962C8B-B14F-4D97-AF65-F5344CB8AC3E}">
        <p14:creationId xmlns:p14="http://schemas.microsoft.com/office/powerpoint/2010/main" val="2569815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801384" y="367684"/>
            <a:ext cx="10282927" cy="815401"/>
          </a:xfrm>
        </p:spPr>
        <p:txBody>
          <a:bodyPr>
            <a:normAutofit fontScale="90000"/>
          </a:bodyPr>
          <a:lstStyle/>
          <a:p>
            <a:pPr algn="ctr"/>
            <a:r>
              <a:rPr lang="en-CA" b="1" dirty="0">
                <a:latin typeface="Arial (Headings)"/>
              </a:rPr>
              <a:t>Standards co-developed with CSA Group</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184558" y="1183085"/>
            <a:ext cx="11719420" cy="4491830"/>
          </a:xfrm>
        </p:spPr>
        <p:txBody>
          <a:bodyPr>
            <a:noAutofit/>
          </a:bodyPr>
          <a:lstStyle/>
          <a:p>
            <a:pPr marL="896938" indent="-534988">
              <a:lnSpc>
                <a:spcPct val="120000"/>
              </a:lnSpc>
              <a:spcBef>
                <a:spcPts val="0"/>
              </a:spcBef>
              <a:spcAft>
                <a:spcPts val="1200"/>
              </a:spcAft>
              <a:buFont typeface="Wingdings" panose="05000000000000000000" pitchFamily="2" charset="2"/>
              <a:buChar char="q"/>
            </a:pPr>
            <a:r>
              <a:rPr lang="en-CA" sz="2500" b="1" dirty="0">
                <a:latin typeface="Arial" panose="020B0604020202020204" pitchFamily="34" charset="0"/>
                <a:cs typeface="Arial" panose="020B0604020202020204" pitchFamily="34" charset="0"/>
              </a:rPr>
              <a:t>CSA Group </a:t>
            </a:r>
            <a:r>
              <a:rPr lang="en-CA" sz="2500" dirty="0">
                <a:latin typeface="Arial" panose="020B0604020202020204" pitchFamily="34" charset="0"/>
                <a:cs typeface="Arial" panose="020B0604020202020204" pitchFamily="34" charset="0"/>
              </a:rPr>
              <a:t>and</a:t>
            </a:r>
            <a:r>
              <a:rPr lang="en-CA" sz="2500" b="1" dirty="0">
                <a:latin typeface="Arial" panose="020B0604020202020204" pitchFamily="34" charset="0"/>
                <a:cs typeface="Arial" panose="020B0604020202020204" pitchFamily="34" charset="0"/>
              </a:rPr>
              <a:t> Accessibility Standards Canada </a:t>
            </a:r>
            <a:r>
              <a:rPr lang="en-CA" sz="2500" dirty="0">
                <a:latin typeface="Arial" panose="020B0604020202020204" pitchFamily="34" charset="0"/>
                <a:cs typeface="Arial" panose="020B0604020202020204" pitchFamily="34" charset="0"/>
              </a:rPr>
              <a:t>are jointly developing standards</a:t>
            </a:r>
          </a:p>
          <a:p>
            <a:pPr marL="896938" indent="-534988">
              <a:lnSpc>
                <a:spcPct val="120000"/>
              </a:lnSpc>
              <a:spcBef>
                <a:spcPts val="0"/>
              </a:spcBef>
              <a:spcAft>
                <a:spcPts val="1200"/>
              </a:spcAft>
              <a:buFont typeface="Wingdings" panose="05000000000000000000" pitchFamily="2" charset="2"/>
              <a:buChar char="q"/>
            </a:pPr>
            <a:r>
              <a:rPr lang="en-CA" sz="2500" dirty="0">
                <a:latin typeface="Arial" panose="020B0604020202020204" pitchFamily="34" charset="0"/>
                <a:cs typeface="Arial" panose="020B0604020202020204" pitchFamily="34" charset="0"/>
              </a:rPr>
              <a:t>Three standards already completed and posted on the CSA Group website:   </a:t>
            </a:r>
          </a:p>
          <a:p>
            <a:pPr marL="1258888" lvl="1" indent="-361950">
              <a:lnSpc>
                <a:spcPct val="120000"/>
              </a:lnSpc>
              <a:spcBef>
                <a:spcPts val="0"/>
              </a:spcBef>
              <a:spcAft>
                <a:spcPts val="1200"/>
              </a:spcAft>
              <a:buFont typeface="Wingdings" panose="05000000000000000000" pitchFamily="2" charset="2"/>
              <a:buChar char="Ø"/>
            </a:pPr>
            <a:r>
              <a:rPr lang="en-CA" sz="2500" dirty="0">
                <a:latin typeface="Arial" panose="020B0604020202020204" pitchFamily="34" charset="0"/>
                <a:cs typeface="Arial" panose="020B0604020202020204" pitchFamily="34" charset="0"/>
              </a:rPr>
              <a:t>B651: Accessible Design for the Built Environment </a:t>
            </a:r>
          </a:p>
          <a:p>
            <a:pPr marL="1258888" lvl="1" indent="-361950">
              <a:lnSpc>
                <a:spcPct val="120000"/>
              </a:lnSpc>
              <a:spcBef>
                <a:spcPts val="0"/>
              </a:spcBef>
              <a:spcAft>
                <a:spcPts val="1200"/>
              </a:spcAft>
              <a:buFont typeface="Wingdings" panose="05000000000000000000" pitchFamily="2" charset="2"/>
              <a:buChar char="Ø"/>
            </a:pPr>
            <a:r>
              <a:rPr lang="en-CA" sz="2500" dirty="0">
                <a:latin typeface="Arial" panose="020B0604020202020204" pitchFamily="34" charset="0"/>
                <a:cs typeface="Arial" panose="020B0604020202020204" pitchFamily="34" charset="0"/>
              </a:rPr>
              <a:t>B652: Accessible Homes (with funding from Canada Mortgage and Housing Corporation)</a:t>
            </a:r>
          </a:p>
          <a:p>
            <a:pPr marL="1258888" lvl="1" indent="-361950">
              <a:lnSpc>
                <a:spcPct val="120000"/>
              </a:lnSpc>
              <a:spcBef>
                <a:spcPts val="0"/>
              </a:spcBef>
              <a:spcAft>
                <a:spcPts val="1200"/>
              </a:spcAft>
              <a:buFont typeface="Wingdings" panose="05000000000000000000" pitchFamily="2" charset="2"/>
              <a:buChar char="Ø"/>
            </a:pPr>
            <a:r>
              <a:rPr lang="en-CA" sz="2500" dirty="0">
                <a:latin typeface="Arial" panose="020B0604020202020204" pitchFamily="34" charset="0"/>
                <a:cs typeface="Arial" panose="020B0604020202020204" pitchFamily="34" charset="0"/>
              </a:rPr>
              <a:t>B651.2: Accessible Design for Self-Service Interactive Devices including Automated Banking Machines</a:t>
            </a:r>
            <a:endParaRPr lang="en-US" sz="25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14D9BCA6-6ADD-9ECA-E788-DF785018DCD2}"/>
              </a:ext>
            </a:extLst>
          </p:cNvPr>
          <p:cNvSpPr>
            <a:spLocks noGrp="1"/>
          </p:cNvSpPr>
          <p:nvPr>
            <p:ph type="sldNum" sz="quarter" idx="12"/>
          </p:nvPr>
        </p:nvSpPr>
        <p:spPr>
          <a:xfrm>
            <a:off x="4672668" y="6125191"/>
            <a:ext cx="2743200" cy="365125"/>
          </a:xfrm>
        </p:spPr>
        <p:txBody>
          <a:bodyPr/>
          <a:lstStyle/>
          <a:p>
            <a:pPr algn="ctr"/>
            <a:fld id="{382CAA5B-C0CD-41CE-A19A-E64AD47A34B0}" type="slidenum">
              <a:rPr lang="en-CA" sz="2400" b="1" smtClean="0">
                <a:solidFill>
                  <a:schemeClr val="bg1"/>
                </a:solidFill>
              </a:rPr>
              <a:pPr algn="ctr"/>
              <a:t>16</a:t>
            </a:fld>
            <a:endParaRPr lang="en-CA" sz="2400" b="1" dirty="0">
              <a:solidFill>
                <a:schemeClr val="bg1"/>
              </a:solidFill>
            </a:endParaRPr>
          </a:p>
        </p:txBody>
      </p:sp>
    </p:spTree>
    <p:extLst>
      <p:ext uri="{BB962C8B-B14F-4D97-AF65-F5344CB8AC3E}">
        <p14:creationId xmlns:p14="http://schemas.microsoft.com/office/powerpoint/2010/main" val="4254586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2207" y="372830"/>
            <a:ext cx="9965932" cy="816116"/>
          </a:xfrm>
        </p:spPr>
        <p:txBody>
          <a:bodyPr>
            <a:normAutofit/>
          </a:bodyPr>
          <a:lstStyle/>
          <a:p>
            <a:pPr algn="ctr"/>
            <a:r>
              <a:rPr lang="en-CA" b="1" dirty="0">
                <a:latin typeface="Arial (Headings)"/>
                <a:cs typeface="Arial" panose="020B0604020202020204" pitchFamily="34" charset="0"/>
              </a:rPr>
              <a:t>How to Get Involved</a:t>
            </a:r>
          </a:p>
        </p:txBody>
      </p:sp>
      <p:sp>
        <p:nvSpPr>
          <p:cNvPr id="2" name="Content Placeholder 1"/>
          <p:cNvSpPr>
            <a:spLocks noGrp="1"/>
          </p:cNvSpPr>
          <p:nvPr>
            <p:ph idx="1"/>
          </p:nvPr>
        </p:nvSpPr>
        <p:spPr>
          <a:xfrm>
            <a:off x="476816" y="1188946"/>
            <a:ext cx="11507002" cy="4232191"/>
          </a:xfrm>
        </p:spPr>
        <p:txBody>
          <a:bodyPr>
            <a:normAutofit fontScale="92500" lnSpcReduction="20000"/>
          </a:bodyPr>
          <a:lstStyle/>
          <a:p>
            <a:pPr marL="896938" lvl="0"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Apply to be a member of a technical committee</a:t>
            </a:r>
          </a:p>
          <a:p>
            <a:pPr marL="896938" lvl="0" indent="-534988">
              <a:lnSpc>
                <a:spcPct val="120000"/>
              </a:lnSpc>
              <a:spcBef>
                <a:spcPts val="0"/>
              </a:spcBef>
              <a:spcAft>
                <a:spcPts val="1200"/>
              </a:spcAft>
              <a:buFont typeface="Wingdings" panose="05000000000000000000" pitchFamily="2" charset="2"/>
              <a:buChar char="q"/>
            </a:pPr>
            <a:r>
              <a:rPr lang="en-US" dirty="0">
                <a:solidFill>
                  <a:prstClr val="black"/>
                </a:solidFill>
                <a:latin typeface="Arial" panose="020B0604020202020204" pitchFamily="34" charset="0"/>
                <a:cs typeface="Arial" panose="020B0604020202020204" pitchFamily="34" charset="0"/>
              </a:rPr>
              <a:t>Comment on a draft standard (public review)</a:t>
            </a: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Apply for research funding or participate in a research project</a:t>
            </a: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Participate in our public consultations and events</a:t>
            </a:r>
          </a:p>
          <a:p>
            <a:pPr marL="896938" indent="-534988">
              <a:lnSpc>
                <a:spcPct val="120000"/>
              </a:lnSpc>
              <a:spcBef>
                <a:spcPts val="0"/>
              </a:spcBef>
              <a:spcAft>
                <a:spcPts val="1200"/>
              </a:spcAft>
              <a:buFont typeface="Wingdings" panose="05000000000000000000" pitchFamily="2" charset="2"/>
              <a:buChar char="q"/>
            </a:pPr>
            <a:r>
              <a:rPr lang="en-CA">
                <a:latin typeface="Arial" panose="020B0604020202020204" pitchFamily="34" charset="0"/>
                <a:cs typeface="Arial" panose="020B0604020202020204" pitchFamily="34" charset="0"/>
                <a:hlinkClick r:id="rId3"/>
              </a:rPr>
              <a:t>Provide comments</a:t>
            </a:r>
            <a:r>
              <a:rPr lang="en-CA">
                <a:latin typeface="Arial" panose="020B0604020202020204" pitchFamily="34" charset="0"/>
                <a:cs typeface="Arial" panose="020B0604020202020204" pitchFamily="34" charset="0"/>
              </a:rPr>
              <a:t> regarding accessibility of our services and information on any of our platforms</a:t>
            </a:r>
            <a:endParaRPr lang="en-CA" dirty="0">
              <a:latin typeface="Arial" panose="020B0604020202020204" pitchFamily="34" charset="0"/>
              <a:cs typeface="Arial" panose="020B0604020202020204" pitchFamily="34" charset="0"/>
            </a:endParaRP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hlinkClick r:id="rId4"/>
              </a:rPr>
              <a:t>Subscribe</a:t>
            </a:r>
            <a:r>
              <a:rPr lang="en-CA" dirty="0">
                <a:latin typeface="Arial" panose="020B0604020202020204" pitchFamily="34" charset="0"/>
                <a:cs typeface="Arial" panose="020B0604020202020204" pitchFamily="34" charset="0"/>
              </a:rPr>
              <a:t> to our newsletter</a:t>
            </a:r>
          </a:p>
          <a:p>
            <a:pPr marL="896938" lvl="0" indent="-534988">
              <a:lnSpc>
                <a:spcPct val="120000"/>
              </a:lnSpc>
              <a:spcBef>
                <a:spcPts val="0"/>
              </a:spcBef>
              <a:spcAft>
                <a:spcPts val="1200"/>
              </a:spcAft>
              <a:buFont typeface="Wingdings" panose="05000000000000000000" pitchFamily="2" charset="2"/>
              <a:buChar char="q"/>
            </a:pPr>
            <a:r>
              <a:rPr lang="en-US" dirty="0">
                <a:solidFill>
                  <a:prstClr val="black"/>
                </a:solidFill>
                <a:latin typeface="Arial" panose="020B0604020202020204" pitchFamily="34" charset="0"/>
                <a:cs typeface="Arial" panose="020B0604020202020204" pitchFamily="34" charset="0"/>
              </a:rPr>
              <a:t>Follow us on </a:t>
            </a:r>
            <a:r>
              <a:rPr lang="fr-CA" u="sng" dirty="0">
                <a:solidFill>
                  <a:srgbClr val="1463C1"/>
                </a:solidFill>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hlinkMouseOver r:id="rId6">
                  <a:extLst>
                    <a:ext uri="{A12FA001-AC4F-418D-AE19-62706E023703}">
                      <ahyp:hlinkClr xmlns:ahyp="http://schemas.microsoft.com/office/drawing/2018/hyperlinkcolor" val="tx"/>
                    </a:ext>
                  </a:extLst>
                </a:hlinkMouseOver>
              </a:rPr>
              <a:t>Twitter</a:t>
            </a:r>
            <a:r>
              <a:rPr lang="en-CA" dirty="0">
                <a:latin typeface="Arial" panose="020B0604020202020204" pitchFamily="34" charset="0"/>
                <a:cs typeface="Arial" panose="020B0604020202020204" pitchFamily="34" charset="0"/>
              </a:rPr>
              <a:t>, </a:t>
            </a:r>
            <a:r>
              <a:rPr lang="fr-CA" u="sng" dirty="0">
                <a:solidFill>
                  <a:srgbClr val="1463C1"/>
                </a:solidFill>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hlinkMouseOver r:id="rId8">
                  <a:extLst>
                    <a:ext uri="{A12FA001-AC4F-418D-AE19-62706E023703}">
                      <ahyp:hlinkClr xmlns:ahyp="http://schemas.microsoft.com/office/drawing/2018/hyperlinkcolor" val="tx"/>
                    </a:ext>
                  </a:extLst>
                </a:hlinkMouseOver>
              </a:rPr>
              <a:t>Facebook</a:t>
            </a:r>
            <a:r>
              <a:rPr lang="en-CA" dirty="0">
                <a:latin typeface="Arial" panose="020B0604020202020204" pitchFamily="34" charset="0"/>
                <a:cs typeface="Arial" panose="020B0604020202020204" pitchFamily="34" charset="0"/>
              </a:rPr>
              <a:t>, </a:t>
            </a:r>
            <a:r>
              <a:rPr lang="en-US" dirty="0">
                <a:solidFill>
                  <a:prstClr val="black"/>
                </a:solidFill>
                <a:latin typeface="Arial" panose="020B0604020202020204" pitchFamily="34" charset="0"/>
                <a:cs typeface="Arial" panose="020B0604020202020204" pitchFamily="34" charset="0"/>
              </a:rPr>
              <a:t>and</a:t>
            </a:r>
            <a:r>
              <a:rPr lang="en-US" dirty="0">
                <a:solidFill>
                  <a:srgbClr val="1463C1"/>
                </a:solidFill>
                <a:latin typeface="Arial" panose="020B0604020202020204" pitchFamily="34" charset="0"/>
                <a:cs typeface="Arial" panose="020B0604020202020204" pitchFamily="34" charset="0"/>
              </a:rPr>
              <a:t> </a:t>
            </a:r>
            <a:r>
              <a:rPr lang="fr-CA" u="sng" dirty="0">
                <a:solidFill>
                  <a:srgbClr val="1463C1"/>
                </a:solidFill>
                <a:latin typeface="Arial" panose="020B0604020202020204" pitchFamily="34" charset="0"/>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hlinkMouseOver r:id="rId10">
                  <a:extLst>
                    <a:ext uri="{A12FA001-AC4F-418D-AE19-62706E023703}">
                      <ahyp:hlinkClr xmlns:ahyp="http://schemas.microsoft.com/office/drawing/2018/hyperlinkcolor" val="tx"/>
                    </a:ext>
                  </a:extLst>
                </a:hlinkMouseOver>
              </a:rPr>
              <a:t>LinkedIn</a:t>
            </a:r>
            <a:endParaRPr lang="en-CA" dirty="0">
              <a:solidFill>
                <a:srgbClr val="1463C1"/>
              </a:solidFill>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DAEF98B-C81C-9064-B1B3-68FFAB7C886D}"/>
              </a:ext>
            </a:extLst>
          </p:cNvPr>
          <p:cNvSpPr>
            <a:spLocks noGrp="1"/>
          </p:cNvSpPr>
          <p:nvPr>
            <p:ph type="sldNum" sz="quarter" idx="12"/>
          </p:nvPr>
        </p:nvSpPr>
        <p:spPr>
          <a:xfrm>
            <a:off x="4724400" y="6120045"/>
            <a:ext cx="2743200" cy="365125"/>
          </a:xfrm>
        </p:spPr>
        <p:txBody>
          <a:bodyPr/>
          <a:lstStyle/>
          <a:p>
            <a:pPr algn="ctr"/>
            <a:fld id="{382CAA5B-C0CD-41CE-A19A-E64AD47A34B0}" type="slidenum">
              <a:rPr lang="en-CA" sz="2400" b="1" smtClean="0">
                <a:solidFill>
                  <a:schemeClr val="bg1"/>
                </a:solidFill>
              </a:rPr>
              <a:pPr algn="ctr"/>
              <a:t>17</a:t>
            </a:fld>
            <a:endParaRPr lang="en-CA" sz="2400" b="1" dirty="0">
              <a:solidFill>
                <a:schemeClr val="bg1"/>
              </a:solidFill>
            </a:endParaRPr>
          </a:p>
        </p:txBody>
      </p:sp>
    </p:spTree>
    <p:extLst>
      <p:ext uri="{BB962C8B-B14F-4D97-AF65-F5344CB8AC3E}">
        <p14:creationId xmlns:p14="http://schemas.microsoft.com/office/powerpoint/2010/main" val="1528370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736521" y="383071"/>
            <a:ext cx="7579039" cy="897001"/>
          </a:xfrm>
        </p:spPr>
        <p:txBody>
          <a:bodyPr>
            <a:noAutofit/>
          </a:bodyPr>
          <a:lstStyle/>
          <a:p>
            <a:r>
              <a:rPr lang="en-US" b="1" dirty="0">
                <a:latin typeface="Arial (Headings)"/>
                <a:cs typeface="Arial" panose="020B0604020202020204" pitchFamily="34" charset="0"/>
              </a:rPr>
              <a:t>We Want to Hear from You!</a:t>
            </a:r>
            <a:endParaRPr lang="fr-CA" dirty="0">
              <a:latin typeface="Arial (Headings)"/>
            </a:endParaRPr>
          </a:p>
        </p:txBody>
      </p:sp>
      <p:sp>
        <p:nvSpPr>
          <p:cNvPr id="2" name="Espace réservé du contenu 1"/>
          <p:cNvSpPr>
            <a:spLocks noGrp="1"/>
          </p:cNvSpPr>
          <p:nvPr>
            <p:ph idx="1"/>
          </p:nvPr>
        </p:nvSpPr>
        <p:spPr>
          <a:xfrm>
            <a:off x="443260" y="1619794"/>
            <a:ext cx="11581592" cy="3928725"/>
          </a:xfrm>
        </p:spPr>
        <p:txBody>
          <a:bodyPr>
            <a:normAutofit fontScale="92500" lnSpcReduction="10000"/>
          </a:bodyPr>
          <a:lstStyle/>
          <a:p>
            <a:pPr marL="4554538" lvl="8" indent="-534988">
              <a:lnSpc>
                <a:spcPct val="100000"/>
              </a:lnSpc>
              <a:spcBef>
                <a:spcPts val="1200"/>
              </a:spcBef>
              <a:spcAft>
                <a:spcPts val="1200"/>
              </a:spcAft>
              <a:buFont typeface="Wingdings" panose="05000000000000000000" pitchFamily="2" charset="2"/>
              <a:buChar char="q"/>
            </a:pPr>
            <a:endParaRPr lang="en-CA" sz="4000" dirty="0">
              <a:latin typeface="Arial" panose="020B0604020202020204" pitchFamily="34" charset="0"/>
              <a:cs typeface="Arial" panose="020B0604020202020204" pitchFamily="34" charset="0"/>
            </a:endParaRPr>
          </a:p>
          <a:p>
            <a:pPr marL="4019550" lvl="8" indent="0">
              <a:lnSpc>
                <a:spcPct val="100000"/>
              </a:lnSpc>
              <a:spcBef>
                <a:spcPts val="1200"/>
              </a:spcBef>
              <a:spcAft>
                <a:spcPts val="1200"/>
              </a:spcAft>
              <a:buNone/>
            </a:pPr>
            <a:r>
              <a:rPr lang="en-CA" sz="3900" dirty="0">
                <a:latin typeface="Arial" panose="020B0604020202020204" pitchFamily="34" charset="0"/>
                <a:cs typeface="Arial" panose="020B0604020202020204" pitchFamily="34" charset="0"/>
              </a:rPr>
              <a:t>Call or email us:</a:t>
            </a:r>
          </a:p>
          <a:p>
            <a:pPr marL="4554538" lvl="8" indent="-534988">
              <a:lnSpc>
                <a:spcPct val="100000"/>
              </a:lnSpc>
              <a:spcBef>
                <a:spcPts val="1200"/>
              </a:spcBef>
              <a:spcAft>
                <a:spcPts val="1200"/>
              </a:spcAft>
              <a:buFont typeface="Wingdings" panose="05000000000000000000" pitchFamily="2" charset="2"/>
              <a:buChar char="q"/>
            </a:pPr>
            <a:r>
              <a:rPr lang="en-CA" sz="3900" dirty="0">
                <a:latin typeface="Arial" panose="020B0604020202020204" pitchFamily="34" charset="0"/>
                <a:cs typeface="Arial" panose="020B0604020202020204" pitchFamily="34" charset="0"/>
              </a:rPr>
              <a:t>1-833-854-7628</a:t>
            </a:r>
          </a:p>
          <a:p>
            <a:pPr marL="4554538" lvl="8" indent="-534988">
              <a:lnSpc>
                <a:spcPct val="100000"/>
              </a:lnSpc>
              <a:spcBef>
                <a:spcPts val="1200"/>
              </a:spcBef>
              <a:spcAft>
                <a:spcPts val="1200"/>
              </a:spcAft>
              <a:buFont typeface="Wingdings" panose="05000000000000000000" pitchFamily="2" charset="2"/>
              <a:buChar char="q"/>
            </a:pPr>
            <a:r>
              <a:rPr lang="en-CA" sz="3900" noProof="1">
                <a:latin typeface="Arial" panose="020B0604020202020204" pitchFamily="34" charset="0"/>
                <a:cs typeface="Arial" panose="020B0604020202020204" pitchFamily="34" charset="0"/>
                <a:hlinkClick r:id="rId2"/>
              </a:rPr>
              <a:t>ASC-NAC@canada.gc.ca</a:t>
            </a:r>
            <a:endParaRPr lang="en-CA" sz="3900" noProof="1">
              <a:latin typeface="Arial" panose="020B0604020202020204" pitchFamily="34" charset="0"/>
              <a:cs typeface="Arial" panose="020B0604020202020204" pitchFamily="34" charset="0"/>
            </a:endParaRPr>
          </a:p>
          <a:p>
            <a:pPr marL="361950" indent="0">
              <a:lnSpc>
                <a:spcPct val="105000"/>
              </a:lnSpc>
              <a:spcBef>
                <a:spcPts val="600"/>
              </a:spcBef>
              <a:buNone/>
            </a:pPr>
            <a:r>
              <a:rPr lang="en-CA" sz="3900" dirty="0">
                <a:latin typeface="Arial" panose="020B0604020202020204" pitchFamily="34" charset="0"/>
                <a:cs typeface="Arial" panose="020B0604020202020204" pitchFamily="34" charset="0"/>
              </a:rPr>
              <a:t> </a:t>
            </a:r>
            <a:endParaRPr lang="en-US" sz="3900" dirty="0">
              <a:latin typeface="Arial" panose="020B0604020202020204" pitchFamily="34" charset="0"/>
              <a:cs typeface="Arial" panose="020B0604020202020204" pitchFamily="34" charset="0"/>
            </a:endParaRPr>
          </a:p>
        </p:txBody>
      </p:sp>
      <p:pic>
        <p:nvPicPr>
          <p:cNvPr id="7" name="Picture 6" descr="Qr code&#10;&#10;">
            <a:extLst>
              <a:ext uri="{FF2B5EF4-FFF2-40B4-BE49-F238E27FC236}">
                <a16:creationId xmlns:a16="http://schemas.microsoft.com/office/drawing/2014/main" id="{E4B76C69-792B-6215-FF38-77E021A2DC9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930" y="1439387"/>
            <a:ext cx="3211830" cy="4138541"/>
          </a:xfrm>
          <a:prstGeom prst="rect">
            <a:avLst/>
          </a:prstGeom>
        </p:spPr>
      </p:pic>
      <p:sp>
        <p:nvSpPr>
          <p:cNvPr id="5" name="Slide Number Placeholder 4">
            <a:extLst>
              <a:ext uri="{FF2B5EF4-FFF2-40B4-BE49-F238E27FC236}">
                <a16:creationId xmlns:a16="http://schemas.microsoft.com/office/drawing/2014/main" id="{A3F02A44-9AD6-408A-26AE-30BAE36E1975}"/>
              </a:ext>
            </a:extLst>
          </p:cNvPr>
          <p:cNvSpPr>
            <a:spLocks noGrp="1"/>
          </p:cNvSpPr>
          <p:nvPr>
            <p:ph type="sldNum" sz="quarter" idx="12"/>
          </p:nvPr>
        </p:nvSpPr>
        <p:spPr>
          <a:xfrm>
            <a:off x="4724400" y="6177970"/>
            <a:ext cx="2743200" cy="365125"/>
          </a:xfrm>
        </p:spPr>
        <p:txBody>
          <a:bodyPr/>
          <a:lstStyle/>
          <a:p>
            <a:pPr algn="ctr"/>
            <a:fld id="{382CAA5B-C0CD-41CE-A19A-E64AD47A34B0}" type="slidenum">
              <a:rPr lang="en-CA" sz="2400" b="1" smtClean="0">
                <a:solidFill>
                  <a:schemeClr val="bg1"/>
                </a:solidFill>
              </a:rPr>
              <a:pPr algn="ctr"/>
              <a:t>18</a:t>
            </a:fld>
            <a:endParaRPr lang="en-CA" sz="2400" b="1" dirty="0">
              <a:solidFill>
                <a:schemeClr val="bg1"/>
              </a:solidFill>
            </a:endParaRPr>
          </a:p>
        </p:txBody>
      </p:sp>
    </p:spTree>
    <p:extLst>
      <p:ext uri="{BB962C8B-B14F-4D97-AF65-F5344CB8AC3E}">
        <p14:creationId xmlns:p14="http://schemas.microsoft.com/office/powerpoint/2010/main" val="18514038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44D26-B157-BD6C-78F9-252670CFCFB5}"/>
              </a:ext>
            </a:extLst>
          </p:cNvPr>
          <p:cNvSpPr>
            <a:spLocks noGrp="1"/>
          </p:cNvSpPr>
          <p:nvPr>
            <p:ph type="title" idx="4294967295"/>
          </p:nvPr>
        </p:nvSpPr>
        <p:spPr>
          <a:xfrm>
            <a:off x="5204966" y="2019214"/>
            <a:ext cx="6279424" cy="2302677"/>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800" b="1" i="0" u="none" strike="noStrike" kern="1200" cap="none" spc="0" normalizeH="0" baseline="0" noProof="0" dirty="0">
                <a:ln>
                  <a:noFill/>
                </a:ln>
                <a:solidFill>
                  <a:schemeClr val="accent1">
                    <a:lumMod val="75000"/>
                  </a:schemeClr>
                </a:solidFill>
                <a:effectLst/>
                <a:uLnTx/>
                <a:uFillTx/>
                <a:latin typeface="Arial (Headings)"/>
                <a:ea typeface="+mn-ea"/>
                <a:cs typeface="+mn-cs"/>
              </a:rPr>
              <a:t>Thank you!</a:t>
            </a:r>
            <a:endParaRPr kumimoji="0" lang="en-CA" sz="4800" b="0" i="0" u="none" strike="noStrike" kern="1200" cap="none" spc="0" normalizeH="0" baseline="0" noProof="0" dirty="0">
              <a:ln>
                <a:noFill/>
              </a:ln>
              <a:solidFill>
                <a:schemeClr val="lt1"/>
              </a:solidFill>
              <a:effectLst/>
              <a:uLnTx/>
              <a:uFillTx/>
              <a:latin typeface="+mn-lt"/>
              <a:ea typeface="+mn-ea"/>
              <a:cs typeface="+mn-cs"/>
            </a:endParaRPr>
          </a:p>
        </p:txBody>
      </p:sp>
      <p:pic>
        <p:nvPicPr>
          <p:cNvPr id="10" name="Content Placeholder 3" descr="Showing steps on how to say thank you in American Sign Language. Image is a clipart women brown hair green shirt smiling wih her four fingers of her hand on her chin with a arrow directing to move hand outwards. Second image of her shows how far your hand moves out.">
            <a:extLst>
              <a:ext uri="{FF2B5EF4-FFF2-40B4-BE49-F238E27FC236}">
                <a16:creationId xmlns:a16="http://schemas.microsoft.com/office/drawing/2014/main" id="{13B2F099-D214-C79C-8413-A733B099F115}"/>
              </a:ext>
            </a:extLst>
          </p:cNvPr>
          <p:cNvPicPr>
            <a:picLocks noChangeAspect="1" noChangeArrowheads="1"/>
          </p:cNvPicPr>
          <p:nvPr>
            <p:custDataLst>
              <p:tags r:id="rId1"/>
            </p:custDataLst>
          </p:nvPr>
        </p:nvPicPr>
        <p:blipFill rotWithShape="1">
          <a:blip r:embed="rId3">
            <a:extLst>
              <a:ext uri="{28A0092B-C50C-407E-A947-70E740481C1C}">
                <a14:useLocalDpi xmlns:a14="http://schemas.microsoft.com/office/drawing/2010/main" val="0"/>
              </a:ext>
            </a:extLst>
          </a:blip>
          <a:srcRect l="2446" r="-1" b="-1"/>
          <a:stretch/>
        </p:blipFill>
        <p:spPr bwMode="auto">
          <a:xfrm>
            <a:off x="707610" y="1856517"/>
            <a:ext cx="3817826" cy="2628072"/>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a:solidFill>
            <a:srgbClr val="FFFFFF">
              <a:shade val="85000"/>
            </a:srgbClr>
          </a:solidFill>
          <a:scene3d>
            <a:camera prst="orthographicFront"/>
            <a:lightRig rig="twoPt" dir="t">
              <a:rot lat="0" lon="0" rev="7200000"/>
            </a:lightRig>
          </a:scene3d>
          <a:sp3d>
            <a:bevelT w="25400" h="19050"/>
            <a:contourClr>
              <a:srgbClr val="FFFFFF"/>
            </a:contourClr>
          </a:sp3d>
        </p:spPr>
      </p:pic>
      <p:sp>
        <p:nvSpPr>
          <p:cNvPr id="12" name="Slide Number Placeholder 11">
            <a:extLst>
              <a:ext uri="{FF2B5EF4-FFF2-40B4-BE49-F238E27FC236}">
                <a16:creationId xmlns:a16="http://schemas.microsoft.com/office/drawing/2014/main" id="{89E3777A-538F-D276-E73C-5FA5A5C34A4E}"/>
              </a:ext>
            </a:extLst>
          </p:cNvPr>
          <p:cNvSpPr>
            <a:spLocks noGrp="1"/>
          </p:cNvSpPr>
          <p:nvPr>
            <p:ph type="sldNum" sz="quarter" idx="12"/>
          </p:nvPr>
        </p:nvSpPr>
        <p:spPr>
          <a:xfrm>
            <a:off x="4724400" y="6197901"/>
            <a:ext cx="2743200" cy="365125"/>
          </a:xfrm>
        </p:spPr>
        <p:txBody>
          <a:bodyPr/>
          <a:lstStyle/>
          <a:p>
            <a:pPr algn="ctr"/>
            <a:fld id="{382CAA5B-C0CD-41CE-A19A-E64AD47A34B0}" type="slidenum">
              <a:rPr lang="en-CA" sz="2400" b="1" smtClean="0">
                <a:solidFill>
                  <a:schemeClr val="bg1"/>
                </a:solidFill>
              </a:rPr>
              <a:pPr algn="ctr"/>
              <a:t>19</a:t>
            </a:fld>
            <a:endParaRPr lang="en-CA" sz="2400" b="1" dirty="0">
              <a:solidFill>
                <a:schemeClr val="bg1"/>
              </a:solidFill>
            </a:endParaRPr>
          </a:p>
        </p:txBody>
      </p:sp>
    </p:spTree>
    <p:extLst>
      <p:ext uri="{BB962C8B-B14F-4D97-AF65-F5344CB8AC3E}">
        <p14:creationId xmlns:p14="http://schemas.microsoft.com/office/powerpoint/2010/main" val="670783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E0E2A1E-7FCD-841E-1A54-CD293FCD112F}"/>
              </a:ext>
            </a:extLst>
          </p:cNvPr>
          <p:cNvSpPr>
            <a:spLocks noGrp="1"/>
          </p:cNvSpPr>
          <p:nvPr>
            <p:ph type="title" idx="4294967295"/>
          </p:nvPr>
        </p:nvSpPr>
        <p:spPr>
          <a:xfrm>
            <a:off x="1425600" y="655126"/>
            <a:ext cx="9339881" cy="2302677"/>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To Access American Sign Language Interpretation</a:t>
            </a:r>
          </a:p>
        </p:txBody>
      </p:sp>
      <p:sp>
        <p:nvSpPr>
          <p:cNvPr id="5" name="Rectangle 4">
            <a:extLst>
              <a:ext uri="{FF2B5EF4-FFF2-40B4-BE49-F238E27FC236}">
                <a16:creationId xmlns:a16="http://schemas.microsoft.com/office/drawing/2014/main" id="{43C36DD0-03A1-EA25-31D2-6243748AD6DB}"/>
              </a:ext>
            </a:extLst>
          </p:cNvPr>
          <p:cNvSpPr/>
          <p:nvPr/>
        </p:nvSpPr>
        <p:spPr>
          <a:xfrm>
            <a:off x="1426059" y="3236454"/>
            <a:ext cx="9339881" cy="1110342"/>
          </a:xfrm>
          <a:prstGeom prst="rect">
            <a:avLst/>
          </a:prstGeom>
          <a:solidFill>
            <a:srgbClr val="E7E600"/>
          </a:solidFill>
          <a:ln>
            <a:solidFill>
              <a:srgbClr val="E7E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Ø"/>
            </a:pPr>
            <a:r>
              <a:rPr lang="en-CA" sz="2800" b="1" dirty="0">
                <a:solidFill>
                  <a:schemeClr val="accent1">
                    <a:lumMod val="75000"/>
                  </a:schemeClr>
                </a:solidFill>
                <a:latin typeface="Arial (Headings)"/>
              </a:rPr>
              <a:t>Click on “Sign language”</a:t>
            </a:r>
            <a:endParaRPr lang="en-CA" sz="2800" dirty="0"/>
          </a:p>
        </p:txBody>
      </p:sp>
      <p:pic>
        <p:nvPicPr>
          <p:cNvPr id="11" name="Picture 10" descr="Sign language button in the webcast player. Shows two white hands on a black background making the sign for American Sign Language." title="Image">
            <a:extLst>
              <a:ext uri="{FF2B5EF4-FFF2-40B4-BE49-F238E27FC236}">
                <a16:creationId xmlns:a16="http://schemas.microsoft.com/office/drawing/2014/main" id="{FB57D2F7-3694-5B14-96E3-87322E0E6D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4883" y="3498981"/>
            <a:ext cx="528556" cy="585288"/>
          </a:xfrm>
          <a:prstGeom prst="rect">
            <a:avLst/>
          </a:prstGeom>
        </p:spPr>
      </p:pic>
      <p:sp>
        <p:nvSpPr>
          <p:cNvPr id="12" name="Slide Number Placeholder 11">
            <a:extLst>
              <a:ext uri="{FF2B5EF4-FFF2-40B4-BE49-F238E27FC236}">
                <a16:creationId xmlns:a16="http://schemas.microsoft.com/office/drawing/2014/main" id="{C39157D5-B8C9-D6C4-57A3-0E1FD4F8BB65}"/>
              </a:ext>
            </a:extLst>
          </p:cNvPr>
          <p:cNvSpPr>
            <a:spLocks noGrp="1"/>
          </p:cNvSpPr>
          <p:nvPr>
            <p:ph type="sldNum" sz="quarter" idx="12"/>
          </p:nvPr>
        </p:nvSpPr>
        <p:spPr>
          <a:xfrm>
            <a:off x="4723940" y="6148800"/>
            <a:ext cx="2743200" cy="365125"/>
          </a:xfrm>
        </p:spPr>
        <p:txBody>
          <a:bodyPr/>
          <a:lstStyle/>
          <a:p>
            <a:pPr algn="ctr"/>
            <a:r>
              <a:rPr lang="en-CA" sz="2400" b="1" dirty="0">
                <a:solidFill>
                  <a:schemeClr val="bg1"/>
                </a:solidFill>
                <a:cs typeface="Arial" panose="020B0604020202020204" pitchFamily="34" charset="0"/>
              </a:rPr>
              <a:t>2</a:t>
            </a:r>
          </a:p>
        </p:txBody>
      </p:sp>
    </p:spTree>
    <p:extLst>
      <p:ext uri="{BB962C8B-B14F-4D97-AF65-F5344CB8AC3E}">
        <p14:creationId xmlns:p14="http://schemas.microsoft.com/office/powerpoint/2010/main" val="292416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80BB7C9-5503-14B9-6D4F-DD16E0EF3401}"/>
              </a:ext>
            </a:extLst>
          </p:cNvPr>
          <p:cNvSpPr>
            <a:spLocks noGrp="1"/>
          </p:cNvSpPr>
          <p:nvPr>
            <p:ph type="title" idx="4294967295"/>
          </p:nvPr>
        </p:nvSpPr>
        <p:spPr>
          <a:xfrm>
            <a:off x="1424213" y="632556"/>
            <a:ext cx="9339881" cy="1261981"/>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To See Captions</a:t>
            </a:r>
          </a:p>
        </p:txBody>
      </p:sp>
      <p:pic>
        <p:nvPicPr>
          <p:cNvPr id="11" name="Picture 10" descr="Click on &quot;captions&quot;">
            <a:extLst>
              <a:ext uri="{FF2B5EF4-FFF2-40B4-BE49-F238E27FC236}">
                <a16:creationId xmlns:a16="http://schemas.microsoft.com/office/drawing/2014/main" id="{ADC5E898-B60A-07C1-0E44-9559C82B2C47}"/>
              </a:ext>
            </a:extLst>
          </p:cNvPr>
          <p:cNvPicPr>
            <a:picLocks noChangeAspect="1"/>
          </p:cNvPicPr>
          <p:nvPr/>
        </p:nvPicPr>
        <p:blipFill>
          <a:blip r:embed="rId2"/>
          <a:stretch>
            <a:fillRect/>
          </a:stretch>
        </p:blipFill>
        <p:spPr>
          <a:xfrm>
            <a:off x="1314475" y="2235338"/>
            <a:ext cx="9449619" cy="1261981"/>
          </a:xfrm>
          <a:prstGeom prst="rect">
            <a:avLst/>
          </a:prstGeom>
        </p:spPr>
      </p:pic>
      <p:pic>
        <p:nvPicPr>
          <p:cNvPr id="12" name="Picture 7" descr="Captions button in the webcast player. Shows a tooltip with lines and a pen making the sign for captions." title="Image">
            <a:extLst>
              <a:ext uri="{FF2B5EF4-FFF2-40B4-BE49-F238E27FC236}">
                <a16:creationId xmlns:a16="http://schemas.microsoft.com/office/drawing/2014/main" id="{F8054702-19E8-A5B1-FBC8-C1B8195BCCFE}"/>
              </a:ext>
            </a:extLst>
          </p:cNvPr>
          <p:cNvPicPr/>
          <p:nvPr/>
        </p:nvPicPr>
        <p:blipFill>
          <a:blip r:embed="rId3">
            <a:extLst>
              <a:ext uri="{28A0092B-C50C-407E-A947-70E740481C1C}">
                <a14:useLocalDpi xmlns:a14="http://schemas.microsoft.com/office/drawing/2010/main" val="0"/>
              </a:ext>
            </a:extLst>
          </a:blip>
          <a:stretch>
            <a:fillRect/>
          </a:stretch>
        </p:blipFill>
        <p:spPr>
          <a:xfrm>
            <a:off x="5452168" y="2596292"/>
            <a:ext cx="641985" cy="641985"/>
          </a:xfrm>
          <a:prstGeom prst="rect">
            <a:avLst/>
          </a:prstGeom>
        </p:spPr>
      </p:pic>
      <p:sp>
        <p:nvSpPr>
          <p:cNvPr id="13" name="Slide Number Placeholder 12">
            <a:extLst>
              <a:ext uri="{FF2B5EF4-FFF2-40B4-BE49-F238E27FC236}">
                <a16:creationId xmlns:a16="http://schemas.microsoft.com/office/drawing/2014/main" id="{D44FD333-61F4-26B1-3627-DDBB2CC910B3}"/>
              </a:ext>
            </a:extLst>
          </p:cNvPr>
          <p:cNvSpPr>
            <a:spLocks noGrp="1"/>
          </p:cNvSpPr>
          <p:nvPr>
            <p:ph type="sldNum" sz="quarter" idx="12"/>
          </p:nvPr>
        </p:nvSpPr>
        <p:spPr>
          <a:xfrm>
            <a:off x="4724399" y="6184800"/>
            <a:ext cx="2743200" cy="365125"/>
          </a:xfrm>
        </p:spPr>
        <p:txBody>
          <a:bodyPr/>
          <a:lstStyle/>
          <a:p>
            <a:pPr algn="ctr"/>
            <a:fld id="{382CAA5B-C0CD-41CE-A19A-E64AD47A34B0}" type="slidenum">
              <a:rPr lang="en-CA" sz="2400" b="1" smtClean="0">
                <a:solidFill>
                  <a:schemeClr val="bg1"/>
                </a:solidFill>
              </a:rPr>
              <a:pPr algn="ctr"/>
              <a:t>3</a:t>
            </a:fld>
            <a:endParaRPr lang="en-CA" sz="2400" b="1" dirty="0">
              <a:solidFill>
                <a:schemeClr val="bg1"/>
              </a:solidFill>
            </a:endParaRPr>
          </a:p>
        </p:txBody>
      </p:sp>
    </p:spTree>
    <p:extLst>
      <p:ext uri="{BB962C8B-B14F-4D97-AF65-F5344CB8AC3E}">
        <p14:creationId xmlns:p14="http://schemas.microsoft.com/office/powerpoint/2010/main" val="154291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E67EC06-37F9-A723-FE34-839BD35AB2F8}"/>
              </a:ext>
            </a:extLst>
          </p:cNvPr>
          <p:cNvSpPr>
            <a:spLocks noGrp="1"/>
          </p:cNvSpPr>
          <p:nvPr>
            <p:ph type="title" idx="4294967295"/>
          </p:nvPr>
        </p:nvSpPr>
        <p:spPr>
          <a:xfrm>
            <a:off x="1425600" y="718452"/>
            <a:ext cx="9339881" cy="1175658"/>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Technical Issues?</a:t>
            </a:r>
          </a:p>
        </p:txBody>
      </p:sp>
      <p:sp>
        <p:nvSpPr>
          <p:cNvPr id="2" name="Rectangle 1">
            <a:extLst>
              <a:ext uri="{FF2B5EF4-FFF2-40B4-BE49-F238E27FC236}">
                <a16:creationId xmlns:a16="http://schemas.microsoft.com/office/drawing/2014/main" id="{BB6BF10A-63B9-34DC-D860-CCF1B9E0147E}"/>
              </a:ext>
            </a:extLst>
          </p:cNvPr>
          <p:cNvSpPr/>
          <p:nvPr/>
        </p:nvSpPr>
        <p:spPr>
          <a:xfrm>
            <a:off x="1449205" y="2192696"/>
            <a:ext cx="9258024" cy="2108718"/>
          </a:xfrm>
          <a:prstGeom prst="rect">
            <a:avLst/>
          </a:prstGeom>
          <a:solidFill>
            <a:srgbClr val="E7E600"/>
          </a:solidFill>
          <a:ln>
            <a:solidFill>
              <a:srgbClr val="E7E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spcBef>
                <a:spcPts val="1200"/>
              </a:spcBef>
              <a:spcAft>
                <a:spcPts val="1200"/>
              </a:spcAft>
              <a:buFont typeface="Wingdings" panose="05000000000000000000" pitchFamily="2" charset="2"/>
              <a:buChar char="Ø"/>
            </a:pPr>
            <a:r>
              <a:rPr lang="en-CA" sz="2800" b="1" dirty="0">
                <a:solidFill>
                  <a:schemeClr val="accent1">
                    <a:lumMod val="75000"/>
                  </a:schemeClr>
                </a:solidFill>
                <a:latin typeface="Arial (Headings)"/>
              </a:rPr>
              <a:t>Click on “Help”</a:t>
            </a:r>
          </a:p>
          <a:p>
            <a:pPr marL="457200" indent="-457200">
              <a:spcBef>
                <a:spcPts val="1200"/>
              </a:spcBef>
              <a:spcAft>
                <a:spcPts val="1200"/>
              </a:spcAft>
              <a:buFont typeface="Wingdings" panose="05000000000000000000" pitchFamily="2" charset="2"/>
              <a:buChar char="Ø"/>
            </a:pPr>
            <a:r>
              <a:rPr lang="en-CA" sz="2800" b="1" dirty="0">
                <a:solidFill>
                  <a:schemeClr val="accent1">
                    <a:lumMod val="75000"/>
                  </a:schemeClr>
                </a:solidFill>
                <a:latin typeface="Arial (Headings)"/>
              </a:rPr>
              <a:t>Send an email to: </a:t>
            </a:r>
            <a:r>
              <a:rPr lang="en-CA" sz="2800" b="1" dirty="0">
                <a:solidFill>
                  <a:schemeClr val="accent1">
                    <a:lumMod val="75000"/>
                  </a:schemeClr>
                </a:solidFill>
                <a:latin typeface="Arial (Headings)"/>
                <a:hlinkClick r:id="rId2"/>
              </a:rPr>
              <a:t>helpdesk@collaboratevideo.net</a:t>
            </a:r>
            <a:endParaRPr lang="en-CA" sz="2800" b="1" dirty="0">
              <a:solidFill>
                <a:schemeClr val="accent1">
                  <a:lumMod val="75000"/>
                </a:schemeClr>
              </a:solidFill>
              <a:latin typeface="Arial (Headings)"/>
            </a:endParaRPr>
          </a:p>
        </p:txBody>
      </p:sp>
      <p:pic>
        <p:nvPicPr>
          <p:cNvPr id="12" name="Picture 11" descr="Help button">
            <a:extLst>
              <a:ext uri="{FF2B5EF4-FFF2-40B4-BE49-F238E27FC236}">
                <a16:creationId xmlns:a16="http://schemas.microsoft.com/office/drawing/2014/main" id="{AEE194C0-27C1-F969-FB17-4FD625B9C489}"/>
              </a:ext>
            </a:extLst>
          </p:cNvPr>
          <p:cNvPicPr>
            <a:picLocks noChangeAspect="1"/>
          </p:cNvPicPr>
          <p:nvPr/>
        </p:nvPicPr>
        <p:blipFill>
          <a:blip r:embed="rId3"/>
          <a:stretch>
            <a:fillRect/>
          </a:stretch>
        </p:blipFill>
        <p:spPr>
          <a:xfrm>
            <a:off x="4907512" y="2616186"/>
            <a:ext cx="536494" cy="560881"/>
          </a:xfrm>
          <a:prstGeom prst="rect">
            <a:avLst/>
          </a:prstGeom>
        </p:spPr>
      </p:pic>
      <p:sp>
        <p:nvSpPr>
          <p:cNvPr id="13" name="Slide Number Placeholder 12">
            <a:extLst>
              <a:ext uri="{FF2B5EF4-FFF2-40B4-BE49-F238E27FC236}">
                <a16:creationId xmlns:a16="http://schemas.microsoft.com/office/drawing/2014/main" id="{EABAB954-4950-9F23-E936-21EC5B42DA94}"/>
              </a:ext>
            </a:extLst>
          </p:cNvPr>
          <p:cNvSpPr>
            <a:spLocks noGrp="1"/>
          </p:cNvSpPr>
          <p:nvPr>
            <p:ph type="sldNum" sz="quarter" idx="12"/>
          </p:nvPr>
        </p:nvSpPr>
        <p:spPr>
          <a:xfrm>
            <a:off x="4706617" y="6198842"/>
            <a:ext cx="2743200" cy="365125"/>
          </a:xfrm>
        </p:spPr>
        <p:txBody>
          <a:bodyPr/>
          <a:lstStyle/>
          <a:p>
            <a:pPr algn="ctr"/>
            <a:fld id="{382CAA5B-C0CD-41CE-A19A-E64AD47A34B0}" type="slidenum">
              <a:rPr lang="en-CA" sz="2400" b="1" smtClean="0">
                <a:solidFill>
                  <a:schemeClr val="bg1"/>
                </a:solidFill>
              </a:rPr>
              <a:pPr algn="ctr"/>
              <a:t>4</a:t>
            </a:fld>
            <a:endParaRPr lang="en-CA" sz="2400" b="1" dirty="0">
              <a:solidFill>
                <a:schemeClr val="bg1"/>
              </a:solidFill>
            </a:endParaRPr>
          </a:p>
        </p:txBody>
      </p:sp>
    </p:spTree>
    <p:extLst>
      <p:ext uri="{BB962C8B-B14F-4D97-AF65-F5344CB8AC3E}">
        <p14:creationId xmlns:p14="http://schemas.microsoft.com/office/powerpoint/2010/main" val="2063672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2BA879-3C08-3014-2E52-BCF6AC70685F}"/>
              </a:ext>
            </a:extLst>
          </p:cNvPr>
          <p:cNvSpPr>
            <a:spLocks noGrp="1"/>
          </p:cNvSpPr>
          <p:nvPr>
            <p:ph type="title" idx="4294967295"/>
          </p:nvPr>
        </p:nvSpPr>
        <p:spPr>
          <a:xfrm>
            <a:off x="1425600" y="655126"/>
            <a:ext cx="9339881" cy="978602"/>
          </a:xfrm>
          <a:prstGeom prst="rect">
            <a:avLst/>
          </a:prstGeom>
          <a:solidFill>
            <a:srgbClr val="E7E600"/>
          </a:solidFill>
          <a:ln w="12700" cap="flat" cmpd="sng" algn="ctr">
            <a:solidFill>
              <a:srgbClr val="E7E600"/>
            </a:solid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4400" b="1" i="0" u="none" strike="noStrike" kern="1200" cap="none" spc="0" normalizeH="0" baseline="0" noProof="0" dirty="0">
                <a:ln>
                  <a:noFill/>
                </a:ln>
                <a:solidFill>
                  <a:schemeClr val="accent1">
                    <a:lumMod val="75000"/>
                  </a:schemeClr>
                </a:solidFill>
                <a:effectLst/>
                <a:uLnTx/>
                <a:uFillTx/>
                <a:latin typeface="Arial (Headings)"/>
                <a:ea typeface="+mn-ea"/>
                <a:cs typeface="+mn-cs"/>
              </a:rPr>
              <a:t>Slow Connection?</a:t>
            </a:r>
            <a:endParaRPr kumimoji="0" lang="en-CA" sz="2800" b="0" i="0" u="none" strike="noStrike" kern="1200" cap="none" spc="0" normalizeH="0" baseline="0" noProof="0" dirty="0">
              <a:ln>
                <a:noFill/>
              </a:ln>
              <a:solidFill>
                <a:schemeClr val="lt1"/>
              </a:solidFill>
              <a:effectLst/>
              <a:uLnTx/>
              <a:uFillTx/>
              <a:latin typeface="+mn-lt"/>
              <a:ea typeface="+mn-ea"/>
              <a:cs typeface="+mn-cs"/>
            </a:endParaRPr>
          </a:p>
        </p:txBody>
      </p:sp>
      <p:sp>
        <p:nvSpPr>
          <p:cNvPr id="2" name="Rectangle 1">
            <a:extLst>
              <a:ext uri="{FF2B5EF4-FFF2-40B4-BE49-F238E27FC236}">
                <a16:creationId xmlns:a16="http://schemas.microsoft.com/office/drawing/2014/main" id="{8D427D78-2123-923D-284C-FDEE039931FB}"/>
              </a:ext>
            </a:extLst>
          </p:cNvPr>
          <p:cNvSpPr/>
          <p:nvPr/>
        </p:nvSpPr>
        <p:spPr>
          <a:xfrm>
            <a:off x="1425600" y="1968149"/>
            <a:ext cx="9339881" cy="2659225"/>
          </a:xfrm>
          <a:prstGeom prst="rect">
            <a:avLst/>
          </a:prstGeom>
          <a:solidFill>
            <a:srgbClr val="E7E600"/>
          </a:solidFill>
          <a:ln>
            <a:solidFill>
              <a:srgbClr val="E7E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spcBef>
                <a:spcPts val="1200"/>
              </a:spcBef>
              <a:spcAft>
                <a:spcPts val="1200"/>
              </a:spcAft>
              <a:buFont typeface="Wingdings" panose="05000000000000000000" pitchFamily="2" charset="2"/>
              <a:buChar char="Ø"/>
            </a:pPr>
            <a:r>
              <a:rPr lang="en-CA" sz="2800" b="1" dirty="0">
                <a:solidFill>
                  <a:schemeClr val="accent1">
                    <a:lumMod val="75000"/>
                  </a:schemeClr>
                </a:solidFill>
                <a:latin typeface="Arial (Headings)"/>
              </a:rPr>
              <a:t>Try turning off the video:</a:t>
            </a:r>
          </a:p>
          <a:p>
            <a:pPr marL="576000" indent="-576000">
              <a:spcBef>
                <a:spcPts val="1200"/>
              </a:spcBef>
              <a:spcAft>
                <a:spcPts val="1200"/>
              </a:spcAft>
              <a:buFont typeface="Wingdings" panose="05000000000000000000" pitchFamily="2" charset="2"/>
              <a:buChar char="Ø"/>
            </a:pPr>
            <a:r>
              <a:rPr lang="en-CA" sz="2800" b="1" dirty="0">
                <a:solidFill>
                  <a:schemeClr val="accent1">
                    <a:lumMod val="75000"/>
                  </a:schemeClr>
                </a:solidFill>
                <a:latin typeface="Arial (Headings)"/>
              </a:rPr>
              <a:t>1. Click on “Settings”</a:t>
            </a:r>
          </a:p>
          <a:p>
            <a:pPr marL="576000" indent="-576000">
              <a:spcBef>
                <a:spcPts val="1200"/>
              </a:spcBef>
              <a:spcAft>
                <a:spcPts val="1200"/>
              </a:spcAft>
              <a:buFont typeface="Wingdings" panose="05000000000000000000" pitchFamily="2" charset="2"/>
              <a:buChar char="Ø"/>
            </a:pPr>
            <a:r>
              <a:rPr lang="en-CA" sz="2800" b="1" dirty="0">
                <a:solidFill>
                  <a:schemeClr val="accent1">
                    <a:lumMod val="75000"/>
                  </a:schemeClr>
                </a:solidFill>
                <a:latin typeface="Arial (Headings)"/>
              </a:rPr>
              <a:t>2. Choose “Audio Only”</a:t>
            </a:r>
            <a:endParaRPr lang="en-CA" sz="2800" dirty="0"/>
          </a:p>
        </p:txBody>
      </p:sp>
      <p:pic>
        <p:nvPicPr>
          <p:cNvPr id="3" name="Picture 2" descr="Settings buttons">
            <a:extLst>
              <a:ext uri="{FF2B5EF4-FFF2-40B4-BE49-F238E27FC236}">
                <a16:creationId xmlns:a16="http://schemas.microsoft.com/office/drawing/2014/main" id="{535AF24A-0562-E434-9359-3D15A1AD0711}"/>
              </a:ext>
            </a:extLst>
          </p:cNvPr>
          <p:cNvPicPr>
            <a:picLocks noChangeAspect="1"/>
          </p:cNvPicPr>
          <p:nvPr/>
        </p:nvPicPr>
        <p:blipFill>
          <a:blip r:embed="rId2"/>
          <a:stretch>
            <a:fillRect/>
          </a:stretch>
        </p:blipFill>
        <p:spPr>
          <a:xfrm>
            <a:off x="6095540" y="3038658"/>
            <a:ext cx="566977" cy="518205"/>
          </a:xfrm>
          <a:prstGeom prst="rect">
            <a:avLst/>
          </a:prstGeom>
        </p:spPr>
      </p:pic>
      <p:sp>
        <p:nvSpPr>
          <p:cNvPr id="15" name="Slide Number Placeholder 14">
            <a:extLst>
              <a:ext uri="{FF2B5EF4-FFF2-40B4-BE49-F238E27FC236}">
                <a16:creationId xmlns:a16="http://schemas.microsoft.com/office/drawing/2014/main" id="{255D88C5-02E3-4456-A8FD-9E0491C91829}"/>
              </a:ext>
            </a:extLst>
          </p:cNvPr>
          <p:cNvSpPr>
            <a:spLocks noGrp="1"/>
          </p:cNvSpPr>
          <p:nvPr>
            <p:ph type="sldNum" sz="quarter" idx="12"/>
          </p:nvPr>
        </p:nvSpPr>
        <p:spPr>
          <a:xfrm>
            <a:off x="4724400" y="6155956"/>
            <a:ext cx="2743200" cy="365125"/>
          </a:xfrm>
        </p:spPr>
        <p:txBody>
          <a:bodyPr/>
          <a:lstStyle/>
          <a:p>
            <a:pPr algn="ctr"/>
            <a:fld id="{382CAA5B-C0CD-41CE-A19A-E64AD47A34B0}" type="slidenum">
              <a:rPr lang="en-CA" sz="2400" b="1" smtClean="0">
                <a:solidFill>
                  <a:schemeClr val="bg1"/>
                </a:solidFill>
              </a:rPr>
              <a:pPr algn="ctr"/>
              <a:t>5</a:t>
            </a:fld>
            <a:endParaRPr lang="en-CA" sz="2400" b="1" dirty="0">
              <a:solidFill>
                <a:schemeClr val="bg1"/>
              </a:solidFill>
            </a:endParaRPr>
          </a:p>
        </p:txBody>
      </p:sp>
    </p:spTree>
    <p:extLst>
      <p:ext uri="{BB962C8B-B14F-4D97-AF65-F5344CB8AC3E}">
        <p14:creationId xmlns:p14="http://schemas.microsoft.com/office/powerpoint/2010/main" val="2677593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2476012" y="368903"/>
            <a:ext cx="6711419" cy="1166218"/>
          </a:xfrm>
        </p:spPr>
        <p:txBody>
          <a:bodyPr>
            <a:noAutofit/>
          </a:bodyPr>
          <a:lstStyle/>
          <a:p>
            <a:r>
              <a:rPr lang="en-CA" b="1" dirty="0">
                <a:latin typeface="Arial (Headings)"/>
                <a:cs typeface="Arial" panose="020B0604020202020204" pitchFamily="34" charset="0"/>
              </a:rPr>
              <a:t>Land Acknowledgement</a:t>
            </a:r>
            <a:endParaRPr lang="fr-CA" dirty="0">
              <a:latin typeface="Arial" panose="020B0604020202020204" pitchFamily="34" charset="0"/>
              <a:cs typeface="Arial" panose="020B0604020202020204" pitchFamily="34" charset="0"/>
            </a:endParaRPr>
          </a:p>
        </p:txBody>
      </p:sp>
      <p:sp>
        <p:nvSpPr>
          <p:cNvPr id="2" name="Espace réservé du contenu 1"/>
          <p:cNvSpPr>
            <a:spLocks noGrp="1"/>
          </p:cNvSpPr>
          <p:nvPr>
            <p:ph idx="1"/>
          </p:nvPr>
        </p:nvSpPr>
        <p:spPr>
          <a:xfrm>
            <a:off x="474083" y="1535121"/>
            <a:ext cx="11376000" cy="3902599"/>
          </a:xfrm>
        </p:spPr>
        <p:txBody>
          <a:bodyPr>
            <a:normAutofit/>
          </a:bodyPr>
          <a:lstStyle/>
          <a:p>
            <a:pPr marL="361950" indent="0">
              <a:lnSpc>
                <a:spcPct val="105000"/>
              </a:lnSpc>
              <a:spcBef>
                <a:spcPts val="600"/>
              </a:spcBef>
              <a:buNone/>
            </a:pPr>
            <a:r>
              <a:rPr lang="en-CA"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We pay respect to the Algonquin people, the traditional guardians of this land. We acknowledge their longstanding relationship with this territory, which remains unceded. We pay respect to all Indigenous people in this region, from all nations across Canada, who call </a:t>
            </a:r>
            <a:r>
              <a:rPr lang="en-CA" dirty="0">
                <a:solidFill>
                  <a:srgbClr val="000000"/>
                </a:solidFill>
                <a:latin typeface="Arial" panose="020B0604020202020204" pitchFamily="34" charset="0"/>
                <a:ea typeface="Times New Roman" panose="02020603050405020304" pitchFamily="18" charset="0"/>
                <a:cs typeface="Arial" panose="020B0604020202020204" pitchFamily="34" charset="0"/>
              </a:rPr>
              <a:t>the National Capital Region </a:t>
            </a:r>
            <a:r>
              <a:rPr lang="en-CA"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home. We acknowledge the traditional knowledge keepers, both young and old. And we honour their courageous leaders: past, present, and future. We encourage you to learn about the Indigenous peoples and lands in your local area.</a:t>
            </a:r>
            <a:endParaRPr lang="en-CA"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361950" indent="0">
              <a:lnSpc>
                <a:spcPct val="105000"/>
              </a:lnSpc>
              <a:spcBef>
                <a:spcPts val="600"/>
              </a:spcBef>
              <a:buNone/>
            </a:pPr>
            <a:endParaRPr lang="en-US" sz="3000"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8EA497E9-8C9F-E258-5CF9-612C47506B35}"/>
              </a:ext>
            </a:extLst>
          </p:cNvPr>
          <p:cNvSpPr>
            <a:spLocks noGrp="1"/>
          </p:cNvSpPr>
          <p:nvPr>
            <p:ph type="sldNum" sz="quarter" idx="12"/>
          </p:nvPr>
        </p:nvSpPr>
        <p:spPr>
          <a:xfrm>
            <a:off x="4724400" y="6123972"/>
            <a:ext cx="2743200" cy="365125"/>
          </a:xfrm>
        </p:spPr>
        <p:txBody>
          <a:bodyPr/>
          <a:lstStyle/>
          <a:p>
            <a:pPr algn="ctr"/>
            <a:fld id="{382CAA5B-C0CD-41CE-A19A-E64AD47A34B0}" type="slidenum">
              <a:rPr lang="en-CA" sz="2400" b="1" smtClean="0">
                <a:solidFill>
                  <a:schemeClr val="bg1"/>
                </a:solidFill>
              </a:rPr>
              <a:pPr algn="ctr"/>
              <a:t>6</a:t>
            </a:fld>
            <a:endParaRPr lang="en-CA" sz="2400" b="1" dirty="0">
              <a:solidFill>
                <a:schemeClr val="bg1"/>
              </a:solidFill>
            </a:endParaRPr>
          </a:p>
        </p:txBody>
      </p:sp>
    </p:spTree>
    <p:extLst>
      <p:ext uri="{BB962C8B-B14F-4D97-AF65-F5344CB8AC3E}">
        <p14:creationId xmlns:p14="http://schemas.microsoft.com/office/powerpoint/2010/main" val="3673259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399" y="414554"/>
            <a:ext cx="10150867" cy="1166218"/>
          </a:xfrm>
        </p:spPr>
        <p:txBody>
          <a:bodyPr>
            <a:normAutofit/>
          </a:bodyPr>
          <a:lstStyle/>
          <a:p>
            <a:pPr algn="ctr"/>
            <a:r>
              <a:rPr lang="en-CA" b="1" dirty="0">
                <a:latin typeface="Arial (Headings)"/>
                <a:cs typeface="Arial" panose="020B0604020202020204" pitchFamily="34" charset="0"/>
              </a:rPr>
              <a:t>A Year in Review</a:t>
            </a:r>
            <a:r>
              <a:rPr lang="en-CA" dirty="0">
                <a:latin typeface="Arial (Headings)"/>
                <a:cs typeface="Arial" panose="020B0604020202020204" pitchFamily="34" charset="0"/>
              </a:rPr>
              <a:t> </a:t>
            </a:r>
            <a:endParaRPr lang="fr-CA" dirty="0">
              <a:latin typeface="Arial (Headings)"/>
              <a:cs typeface="Arial" panose="020B0604020202020204" pitchFamily="34" charset="0"/>
            </a:endParaRPr>
          </a:p>
        </p:txBody>
      </p:sp>
      <p:sp>
        <p:nvSpPr>
          <p:cNvPr id="2" name="Espace réservé du contenu 1"/>
          <p:cNvSpPr>
            <a:spLocks noGrp="1"/>
          </p:cNvSpPr>
          <p:nvPr>
            <p:ph idx="1"/>
          </p:nvPr>
        </p:nvSpPr>
        <p:spPr>
          <a:xfrm>
            <a:off x="852756" y="1518470"/>
            <a:ext cx="10904860" cy="3902599"/>
          </a:xfrm>
        </p:spPr>
        <p:txBody>
          <a:bodyPr>
            <a:normAutofit/>
          </a:bodyPr>
          <a:lstStyle/>
          <a:p>
            <a:pPr marL="0" indent="0">
              <a:lnSpc>
                <a:spcPct val="110000"/>
              </a:lnSpc>
              <a:spcBef>
                <a:spcPts val="0"/>
              </a:spcBef>
              <a:spcAft>
                <a:spcPts val="1500"/>
              </a:spcAft>
              <a:buNone/>
            </a:pPr>
            <a:r>
              <a:rPr lang="en-CA" dirty="0">
                <a:latin typeface="Arial" panose="020B0604020202020204" pitchFamily="34" charset="0"/>
                <a:cs typeface="Arial" panose="020B0604020202020204" pitchFamily="34" charset="0"/>
              </a:rPr>
              <a:t>Guided by the Roadmap to 2040, our focus remains on:</a:t>
            </a:r>
          </a:p>
          <a:p>
            <a:pPr marL="896938" indent="-534988">
              <a:lnSpc>
                <a:spcPct val="110000"/>
              </a:lnSpc>
              <a:spcBef>
                <a:spcPts val="0"/>
              </a:spcBef>
              <a:spcAft>
                <a:spcPts val="1500"/>
              </a:spcAft>
              <a:buFont typeface="Wingdings" panose="05000000000000000000" pitchFamily="2" charset="2"/>
              <a:buChar char="q"/>
            </a:pPr>
            <a:r>
              <a:rPr lang="en-CA" dirty="0">
                <a:latin typeface="Arial" panose="020B0604020202020204" pitchFamily="34" charset="0"/>
                <a:cs typeface="Arial" panose="020B0604020202020204" pitchFamily="34" charset="0"/>
              </a:rPr>
              <a:t>Supporting accessibility-related research </a:t>
            </a:r>
          </a:p>
          <a:p>
            <a:pPr marL="896938" indent="-534988">
              <a:lnSpc>
                <a:spcPct val="110000"/>
              </a:lnSpc>
              <a:spcBef>
                <a:spcPts val="0"/>
              </a:spcBef>
              <a:spcAft>
                <a:spcPts val="1500"/>
              </a:spcAft>
              <a:buFont typeface="Wingdings" panose="05000000000000000000" pitchFamily="2" charset="2"/>
              <a:buChar char="q"/>
            </a:pPr>
            <a:r>
              <a:rPr lang="en-CA" dirty="0">
                <a:latin typeface="Arial" panose="020B0604020202020204" pitchFamily="34" charset="0"/>
                <a:cs typeface="Arial" panose="020B0604020202020204" pitchFamily="34" charset="0"/>
              </a:rPr>
              <a:t>Developing accessibility standards</a:t>
            </a:r>
          </a:p>
          <a:p>
            <a:pPr marL="896938" indent="-534988">
              <a:lnSpc>
                <a:spcPct val="110000"/>
              </a:lnSpc>
              <a:spcBef>
                <a:spcPts val="0"/>
              </a:spcBef>
              <a:spcAft>
                <a:spcPts val="1500"/>
              </a:spcAft>
              <a:buFont typeface="Wingdings" panose="05000000000000000000" pitchFamily="2" charset="2"/>
              <a:buChar char="q"/>
            </a:pPr>
            <a:r>
              <a:rPr lang="en-CA" dirty="0">
                <a:latin typeface="Arial" panose="020B0604020202020204" pitchFamily="34" charset="0"/>
                <a:cs typeface="Arial" panose="020B0604020202020204" pitchFamily="34" charset="0"/>
              </a:rPr>
              <a:t>Building lasting relationships with people and organizations</a:t>
            </a:r>
          </a:p>
        </p:txBody>
      </p:sp>
      <p:sp>
        <p:nvSpPr>
          <p:cNvPr id="5" name="Slide Number Placeholder 4">
            <a:extLst>
              <a:ext uri="{FF2B5EF4-FFF2-40B4-BE49-F238E27FC236}">
                <a16:creationId xmlns:a16="http://schemas.microsoft.com/office/drawing/2014/main" id="{D7495893-5A07-BDA6-A4D4-2A51B94E80E7}"/>
              </a:ext>
            </a:extLst>
          </p:cNvPr>
          <p:cNvSpPr>
            <a:spLocks noGrp="1"/>
          </p:cNvSpPr>
          <p:nvPr>
            <p:ph type="sldNum" sz="quarter" idx="12"/>
          </p:nvPr>
        </p:nvSpPr>
        <p:spPr>
          <a:xfrm>
            <a:off x="4724400" y="6159860"/>
            <a:ext cx="2743200" cy="365125"/>
          </a:xfrm>
        </p:spPr>
        <p:txBody>
          <a:bodyPr/>
          <a:lstStyle/>
          <a:p>
            <a:pPr algn="ctr"/>
            <a:fld id="{382CAA5B-C0CD-41CE-A19A-E64AD47A34B0}" type="slidenum">
              <a:rPr lang="en-CA" sz="2400" b="1" smtClean="0">
                <a:solidFill>
                  <a:schemeClr val="bg1"/>
                </a:solidFill>
              </a:rPr>
              <a:pPr algn="ctr"/>
              <a:t>7</a:t>
            </a:fld>
            <a:endParaRPr lang="en-CA" sz="2400" b="1" dirty="0">
              <a:solidFill>
                <a:schemeClr val="bg1"/>
              </a:solidFill>
            </a:endParaRPr>
          </a:p>
        </p:txBody>
      </p:sp>
    </p:spTree>
    <p:extLst>
      <p:ext uri="{BB962C8B-B14F-4D97-AF65-F5344CB8AC3E}">
        <p14:creationId xmlns:p14="http://schemas.microsoft.com/office/powerpoint/2010/main" val="295089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401" y="388471"/>
            <a:ext cx="10356350" cy="1166218"/>
          </a:xfrm>
        </p:spPr>
        <p:txBody>
          <a:bodyPr>
            <a:normAutofit/>
          </a:bodyPr>
          <a:lstStyle/>
          <a:p>
            <a:pPr algn="ctr"/>
            <a:r>
              <a:rPr lang="en-CA" b="1" dirty="0">
                <a:latin typeface="Arial (Headings)"/>
              </a:rPr>
              <a:t>How We Are Advancing Our Research</a:t>
            </a:r>
            <a:r>
              <a:rPr lang="en-CA" dirty="0">
                <a:latin typeface="Arial (Headings)"/>
              </a:rPr>
              <a:t> </a:t>
            </a:r>
            <a:endParaRPr lang="fr-CA" dirty="0">
              <a:latin typeface="Arial (Headings)"/>
              <a:cs typeface="Arial" panose="020B0604020202020204" pitchFamily="34" charset="0"/>
            </a:endParaRPr>
          </a:p>
        </p:txBody>
      </p:sp>
      <p:sp>
        <p:nvSpPr>
          <p:cNvPr id="2" name="Espace réservé du contenu 1"/>
          <p:cNvSpPr>
            <a:spLocks noGrp="1"/>
          </p:cNvSpPr>
          <p:nvPr>
            <p:ph idx="1"/>
          </p:nvPr>
        </p:nvSpPr>
        <p:spPr>
          <a:xfrm>
            <a:off x="443260" y="1694577"/>
            <a:ext cx="11376000" cy="3061982"/>
          </a:xfrm>
        </p:spPr>
        <p:txBody>
          <a:bodyPr>
            <a:normAutofit/>
          </a:bodyPr>
          <a:lstStyle/>
          <a:p>
            <a:pPr marL="896938" indent="-534988">
              <a:lnSpc>
                <a:spcPct val="110000"/>
              </a:lnSpc>
              <a:spcBef>
                <a:spcPts val="600"/>
              </a:spcBef>
              <a:spcAft>
                <a:spcPts val="600"/>
              </a:spcAft>
              <a:buFont typeface="Wingdings" panose="05000000000000000000" pitchFamily="2" charset="2"/>
              <a:buChar char="q"/>
            </a:pPr>
            <a:r>
              <a:rPr lang="en-CA" dirty="0">
                <a:latin typeface="Arial" panose="020B0604020202020204" pitchFamily="34" charset="0"/>
                <a:cs typeface="Arial" panose="020B0604020202020204" pitchFamily="34" charset="0"/>
              </a:rPr>
              <a:t>We funded 11 new research projects through </a:t>
            </a:r>
            <a:r>
              <a:rPr lang="en-CA" noProof="1">
                <a:latin typeface="Arial" panose="020B0604020202020204" pitchFamily="34" charset="0"/>
                <a:cs typeface="Arial" panose="020B0604020202020204" pitchFamily="34" charset="0"/>
              </a:rPr>
              <a:t>our</a:t>
            </a:r>
            <a:r>
              <a:rPr lang="en-CA" dirty="0">
                <a:latin typeface="Arial" panose="020B0604020202020204" pitchFamily="34" charset="0"/>
                <a:cs typeface="Arial" panose="020B0604020202020204" pitchFamily="34" charset="0"/>
              </a:rPr>
              <a:t> </a:t>
            </a:r>
            <a:br>
              <a:rPr lang="en-CA" dirty="0">
                <a:latin typeface="Arial" panose="020B0604020202020204" pitchFamily="34" charset="0"/>
                <a:cs typeface="Arial" panose="020B0604020202020204" pitchFamily="34" charset="0"/>
              </a:rPr>
            </a:br>
            <a:r>
              <a:rPr lang="en-CA" b="1" dirty="0">
                <a:latin typeface="Arial" panose="020B0604020202020204" pitchFamily="34" charset="0"/>
                <a:cs typeface="Arial" panose="020B0604020202020204" pitchFamily="34" charset="0"/>
              </a:rPr>
              <a:t>Advancing Accessibility Standards Research </a:t>
            </a:r>
            <a:r>
              <a:rPr lang="en-CA" dirty="0">
                <a:latin typeface="Arial" panose="020B0604020202020204" pitchFamily="34" charset="0"/>
                <a:cs typeface="Arial" panose="020B0604020202020204" pitchFamily="34" charset="0"/>
              </a:rPr>
              <a:t>program.</a:t>
            </a:r>
          </a:p>
          <a:p>
            <a:pPr marL="896938" indent="-534988">
              <a:lnSpc>
                <a:spcPct val="110000"/>
              </a:lnSpc>
              <a:spcBef>
                <a:spcPts val="600"/>
              </a:spcBef>
              <a:spcAft>
                <a:spcPts val="600"/>
              </a:spcAft>
              <a:buFont typeface="Wingdings" panose="05000000000000000000" pitchFamily="2" charset="2"/>
              <a:buChar char="q"/>
            </a:pPr>
            <a:r>
              <a:rPr lang="en-CA" dirty="0">
                <a:latin typeface="Arial" panose="020B0604020202020204" pitchFamily="34" charset="0"/>
                <a:cs typeface="Arial" panose="020B0604020202020204" pitchFamily="34" charset="0"/>
              </a:rPr>
              <a:t>We made the application process easier.</a:t>
            </a:r>
          </a:p>
          <a:p>
            <a:pPr marL="896938" indent="-534988">
              <a:lnSpc>
                <a:spcPct val="110000"/>
              </a:lnSpc>
              <a:spcBef>
                <a:spcPts val="600"/>
              </a:spcBef>
              <a:spcAft>
                <a:spcPts val="600"/>
              </a:spcAft>
              <a:buFont typeface="Wingdings" panose="05000000000000000000" pitchFamily="2" charset="2"/>
              <a:buChar char="q"/>
            </a:pPr>
            <a:r>
              <a:rPr lang="en-CA" dirty="0">
                <a:latin typeface="Arial" panose="020B0604020202020204" pitchFamily="34" charset="0"/>
                <a:cs typeface="Arial" panose="020B0604020202020204" pitchFamily="34" charset="0"/>
              </a:rPr>
              <a:t>We created the Centre of Expertise, where people can find </a:t>
            </a:r>
            <a:br>
              <a:rPr lang="en-CA" dirty="0">
                <a:latin typeface="Arial" panose="020B0604020202020204" pitchFamily="34" charset="0"/>
                <a:cs typeface="Arial" panose="020B0604020202020204" pitchFamily="34" charset="0"/>
              </a:rPr>
            </a:br>
            <a:r>
              <a:rPr lang="en-CA" dirty="0">
                <a:latin typeface="Arial" panose="020B0604020202020204" pitchFamily="34" charset="0"/>
                <a:cs typeface="Arial" panose="020B0604020202020204" pitchFamily="34" charset="0"/>
              </a:rPr>
              <a:t>information on accessibility standards and research.</a:t>
            </a: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D6ED5A0C-F9A4-55F7-6D29-85FE6938EB38}"/>
              </a:ext>
            </a:extLst>
          </p:cNvPr>
          <p:cNvSpPr>
            <a:spLocks noGrp="1"/>
          </p:cNvSpPr>
          <p:nvPr>
            <p:ph type="sldNum" sz="quarter" idx="12"/>
          </p:nvPr>
        </p:nvSpPr>
        <p:spPr>
          <a:xfrm>
            <a:off x="4720976" y="6206289"/>
            <a:ext cx="2743200" cy="365125"/>
          </a:xfrm>
        </p:spPr>
        <p:txBody>
          <a:bodyPr/>
          <a:lstStyle/>
          <a:p>
            <a:pPr algn="ctr"/>
            <a:fld id="{382CAA5B-C0CD-41CE-A19A-E64AD47A34B0}" type="slidenum">
              <a:rPr lang="en-CA" sz="2400" b="1" smtClean="0">
                <a:solidFill>
                  <a:schemeClr val="bg1"/>
                </a:solidFill>
              </a:rPr>
              <a:pPr algn="ctr"/>
              <a:t>8</a:t>
            </a:fld>
            <a:endParaRPr lang="en-CA" sz="2400" b="1" dirty="0">
              <a:solidFill>
                <a:schemeClr val="bg1"/>
              </a:solidFill>
            </a:endParaRPr>
          </a:p>
        </p:txBody>
      </p:sp>
    </p:spTree>
    <p:extLst>
      <p:ext uri="{BB962C8B-B14F-4D97-AF65-F5344CB8AC3E}">
        <p14:creationId xmlns:p14="http://schemas.microsoft.com/office/powerpoint/2010/main" val="605011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914400" y="528379"/>
            <a:ext cx="10212512" cy="904369"/>
          </a:xfrm>
        </p:spPr>
        <p:txBody>
          <a:bodyPr>
            <a:normAutofit/>
          </a:bodyPr>
          <a:lstStyle/>
          <a:p>
            <a:pPr algn="ctr"/>
            <a:r>
              <a:rPr lang="en-CA" b="1" dirty="0">
                <a:latin typeface="Arial (Headings)"/>
                <a:cs typeface="Arial" panose="020B0604020202020204" pitchFamily="34" charset="0"/>
              </a:rPr>
              <a:t>Standards Being Developed (1/2)</a:t>
            </a:r>
            <a:endParaRPr lang="fr-CA" dirty="0">
              <a:latin typeface="Arial (Headings)"/>
              <a:cs typeface="Arial" panose="020B0604020202020204" pitchFamily="34" charset="0"/>
            </a:endParaRPr>
          </a:p>
        </p:txBody>
      </p:sp>
      <p:sp>
        <p:nvSpPr>
          <p:cNvPr id="2" name="Espace réservé du contenu 1"/>
          <p:cNvSpPr>
            <a:spLocks noGrp="1"/>
          </p:cNvSpPr>
          <p:nvPr>
            <p:ph idx="1"/>
          </p:nvPr>
        </p:nvSpPr>
        <p:spPr>
          <a:xfrm>
            <a:off x="443260" y="1585643"/>
            <a:ext cx="11376000" cy="3833645"/>
          </a:xfrm>
        </p:spPr>
        <p:txBody>
          <a:bodyPr>
            <a:normAutofit/>
          </a:bodyPr>
          <a:lstStyle/>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Model Standard for the Built Environment – Accessibility for Federally Regulated Entities as Defined in the </a:t>
            </a:r>
            <a:r>
              <a:rPr lang="en-CA" i="1" dirty="0">
                <a:latin typeface="Arial" panose="020B0604020202020204" pitchFamily="34" charset="0"/>
                <a:cs typeface="Arial" panose="020B0604020202020204" pitchFamily="34" charset="0"/>
              </a:rPr>
              <a:t>Accessible Canada Act</a:t>
            </a: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Outdoor Spaces</a:t>
            </a: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Emergency Egress</a:t>
            </a:r>
          </a:p>
          <a:p>
            <a:pPr marL="896938" indent="-534988">
              <a:lnSpc>
                <a:spcPct val="120000"/>
              </a:lnSpc>
              <a:spcBef>
                <a:spcPts val="0"/>
              </a:spcBef>
              <a:spcAft>
                <a:spcPts val="1200"/>
              </a:spcAft>
              <a:buFont typeface="Wingdings" panose="05000000000000000000" pitchFamily="2" charset="2"/>
              <a:buChar char="q"/>
            </a:pPr>
            <a:r>
              <a:rPr lang="en-CA" dirty="0">
                <a:latin typeface="Arial" panose="020B0604020202020204" pitchFamily="34" charset="0"/>
                <a:cs typeface="Arial" panose="020B0604020202020204" pitchFamily="34" charset="0"/>
              </a:rPr>
              <a:t>Emergency Measures</a:t>
            </a:r>
          </a:p>
        </p:txBody>
      </p:sp>
      <p:sp>
        <p:nvSpPr>
          <p:cNvPr id="5" name="Slide Number Placeholder 4">
            <a:extLst>
              <a:ext uri="{FF2B5EF4-FFF2-40B4-BE49-F238E27FC236}">
                <a16:creationId xmlns:a16="http://schemas.microsoft.com/office/drawing/2014/main" id="{538ABBB4-C6FF-7118-C5F1-03FA89AAB873}"/>
              </a:ext>
            </a:extLst>
          </p:cNvPr>
          <p:cNvSpPr>
            <a:spLocks noGrp="1"/>
          </p:cNvSpPr>
          <p:nvPr>
            <p:ph type="sldNum" sz="quarter" idx="12"/>
          </p:nvPr>
        </p:nvSpPr>
        <p:spPr>
          <a:xfrm>
            <a:off x="4759660" y="6147058"/>
            <a:ext cx="2743200" cy="365125"/>
          </a:xfrm>
        </p:spPr>
        <p:txBody>
          <a:bodyPr/>
          <a:lstStyle/>
          <a:p>
            <a:pPr algn="ctr"/>
            <a:fld id="{382CAA5B-C0CD-41CE-A19A-E64AD47A34B0}" type="slidenum">
              <a:rPr lang="en-CA" sz="2400" b="1" smtClean="0">
                <a:solidFill>
                  <a:schemeClr val="bg1"/>
                </a:solidFill>
              </a:rPr>
              <a:pPr algn="ctr"/>
              <a:t>9</a:t>
            </a:fld>
            <a:endParaRPr lang="en-CA" sz="2400" b="1" dirty="0">
              <a:solidFill>
                <a:schemeClr val="bg1"/>
              </a:solidFill>
            </a:endParaRPr>
          </a:p>
        </p:txBody>
      </p:sp>
    </p:spTree>
    <p:extLst>
      <p:ext uri="{BB962C8B-B14F-4D97-AF65-F5344CB8AC3E}">
        <p14:creationId xmlns:p14="http://schemas.microsoft.com/office/powerpoint/2010/main" val="5234632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1341</TotalTime>
  <Words>672</Words>
  <Application>Microsoft Office PowerPoint</Application>
  <PresentationFormat>Widescreen</PresentationFormat>
  <Paragraphs>97</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(Headings)</vt:lpstr>
      <vt:lpstr>Calibri</vt:lpstr>
      <vt:lpstr>Calibri Light</vt:lpstr>
      <vt:lpstr>Wingdings</vt:lpstr>
      <vt:lpstr>Office Theme</vt:lpstr>
      <vt:lpstr>Accessibility Standards Canada’s Annual Public Meeting June 1, 2023 From words to action: Moving Together Toward a Canada Without Barriers! </vt:lpstr>
      <vt:lpstr>To Access American Sign Language Interpretation</vt:lpstr>
      <vt:lpstr>To See Captions</vt:lpstr>
      <vt:lpstr>Technical Issues?</vt:lpstr>
      <vt:lpstr>Slow Connection?</vt:lpstr>
      <vt:lpstr>Land Acknowledgement</vt:lpstr>
      <vt:lpstr>A Year in Review </vt:lpstr>
      <vt:lpstr>How We Are Advancing Our Research </vt:lpstr>
      <vt:lpstr>Standards Being Developed (1/2)</vt:lpstr>
      <vt:lpstr>Standards Being Developed (2/2)</vt:lpstr>
      <vt:lpstr>Three New Standards Added</vt:lpstr>
      <vt:lpstr>Public Reviews Taking Place in 2023</vt:lpstr>
      <vt:lpstr>About Our Technical Committees (1/2)</vt:lpstr>
      <vt:lpstr>About Our Technical Committees (2/2)</vt:lpstr>
      <vt:lpstr>Building Key Relationships</vt:lpstr>
      <vt:lpstr>Standards co-developed with CSA Group</vt:lpstr>
      <vt:lpstr>How to Get Involved</vt:lpstr>
      <vt:lpstr>We Want to Hear from You!</vt:lpstr>
      <vt:lpstr>Thank you!</vt:lpstr>
    </vt:vector>
  </TitlesOfParts>
  <Company>GoC / GdC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Standards Canada 2023 Annual Public Meeting June 1, 2023 Moving Together Toward a Canada Without Barriers!</dc:title>
  <dc:creator>McGregor, Stuart E [NC]</dc:creator>
  <cp:lastModifiedBy>Collmorgen, Christopher CC [NC]</cp:lastModifiedBy>
  <cp:revision>37</cp:revision>
  <dcterms:created xsi:type="dcterms:W3CDTF">2023-04-28T17:49:43Z</dcterms:created>
  <dcterms:modified xsi:type="dcterms:W3CDTF">2023-05-30T13:14:24Z</dcterms:modified>
</cp:coreProperties>
</file>